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6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7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8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9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10.xml" ContentType="application/vnd.openxmlformats-officedocument.theme+xml"/>
  <Override PartName="/ppt/slideLayouts/slideLayout68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54" r:id="rId4"/>
    <p:sldMasterId id="2147483648" r:id="rId5"/>
    <p:sldMasterId id="2147483659" r:id="rId6"/>
    <p:sldMasterId id="2147483755" r:id="rId7"/>
    <p:sldMasterId id="2147483763" r:id="rId8"/>
    <p:sldMasterId id="2147483779" r:id="rId9"/>
    <p:sldMasterId id="2147483730" r:id="rId10"/>
    <p:sldMasterId id="2147483738" r:id="rId11"/>
    <p:sldMasterId id="2147483722" r:id="rId12"/>
    <p:sldMasterId id="2147483746" r:id="rId13"/>
    <p:sldMasterId id="2147483675" r:id="rId14"/>
  </p:sldMasterIdLst>
  <p:notesMasterIdLst>
    <p:notesMasterId r:id="rId26"/>
  </p:notesMasterIdLst>
  <p:handoutMasterIdLst>
    <p:handoutMasterId r:id="rId27"/>
  </p:handoutMasterIdLst>
  <p:sldIdLst>
    <p:sldId id="256" r:id="rId15"/>
    <p:sldId id="258" r:id="rId16"/>
    <p:sldId id="263" r:id="rId17"/>
    <p:sldId id="266" r:id="rId18"/>
    <p:sldId id="267" r:id="rId19"/>
    <p:sldId id="259" r:id="rId20"/>
    <p:sldId id="264" r:id="rId21"/>
    <p:sldId id="270" r:id="rId22"/>
    <p:sldId id="269" r:id="rId23"/>
    <p:sldId id="271" r:id="rId24"/>
    <p:sldId id="272" r:id="rId25"/>
  </p:sldIdLst>
  <p:sldSz cx="9144000" cy="6858000" type="screen4x3"/>
  <p:notesSz cx="6797675" cy="9926638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CC66FF"/>
    <a:srgbClr val="66FF66"/>
    <a:srgbClr val="CC99FF"/>
    <a:srgbClr val="FF9933"/>
    <a:srgbClr val="7BA96B"/>
    <a:srgbClr val="ECE5CB"/>
    <a:srgbClr val="D4BEBF"/>
    <a:srgbClr val="E1D6AC"/>
    <a:srgbClr val="BB9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34" autoAdjust="0"/>
    <p:restoredTop sz="97208" autoAdjust="0"/>
  </p:normalViewPr>
  <p:slideViewPr>
    <p:cSldViewPr snapToGrid="0">
      <p:cViewPr>
        <p:scale>
          <a:sx n="120" d="100"/>
          <a:sy n="120" d="100"/>
        </p:scale>
        <p:origin x="102" y="324"/>
      </p:cViewPr>
      <p:guideLst>
        <p:guide orient="horz" pos="1252"/>
        <p:guide orient="horz" pos="809"/>
        <p:guide orient="horz" pos="3861"/>
        <p:guide pos="2880"/>
        <p:guide pos="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65" d="100"/>
          <a:sy n="65" d="100"/>
        </p:scale>
        <p:origin x="-2322" y="-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7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commentAuthors" Target="commentAuthor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448" cy="495858"/>
          </a:xfrm>
          <a:prstGeom prst="rect">
            <a:avLst/>
          </a:prstGeom>
        </p:spPr>
        <p:txBody>
          <a:bodyPr vert="horz" lIns="90955" tIns="45478" rIns="90955" bIns="45478" rtlCol="0"/>
          <a:lstStyle>
            <a:lvl1pPr algn="l">
              <a:defRPr sz="1200"/>
            </a:lvl1pPr>
          </a:lstStyle>
          <a:p>
            <a:endParaRPr lang="sv-SE" sz="110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1227" y="1"/>
            <a:ext cx="2944869" cy="495858"/>
          </a:xfrm>
          <a:prstGeom prst="rect">
            <a:avLst/>
          </a:prstGeom>
        </p:spPr>
        <p:txBody>
          <a:bodyPr vert="horz" lIns="90955" tIns="45478" rIns="90955" bIns="45478" rtlCol="0"/>
          <a:lstStyle>
            <a:lvl1pPr algn="r">
              <a:defRPr sz="1200"/>
            </a:lvl1pPr>
          </a:lstStyle>
          <a:p>
            <a:fld id="{2E32AD0D-FCE4-4AC3-80E4-391363750BC0}" type="datetimeFigureOut">
              <a:rPr lang="sv-SE" sz="1100">
                <a:latin typeface="Arial" pitchFamily="34" charset="0"/>
                <a:cs typeface="Arial" pitchFamily="34" charset="0"/>
              </a:rPr>
              <a:t>2016-09-13</a:t>
            </a:fld>
            <a:endParaRPr lang="sv-SE" sz="11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9202"/>
            <a:ext cx="2946448" cy="495858"/>
          </a:xfrm>
          <a:prstGeom prst="rect">
            <a:avLst/>
          </a:prstGeom>
        </p:spPr>
        <p:txBody>
          <a:bodyPr vert="horz" lIns="90955" tIns="45478" rIns="90955" bIns="45478" rtlCol="0" anchor="b"/>
          <a:lstStyle>
            <a:lvl1pPr algn="l">
              <a:defRPr sz="1200"/>
            </a:lvl1pPr>
          </a:lstStyle>
          <a:p>
            <a:endParaRPr lang="sv-SE" sz="11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1227" y="9429202"/>
            <a:ext cx="2944869" cy="495858"/>
          </a:xfrm>
          <a:prstGeom prst="rect">
            <a:avLst/>
          </a:prstGeom>
        </p:spPr>
        <p:txBody>
          <a:bodyPr vert="horz" lIns="90955" tIns="45478" rIns="90955" bIns="45478" rtlCol="0" anchor="b"/>
          <a:lstStyle>
            <a:lvl1pPr algn="r">
              <a:defRPr sz="1200"/>
            </a:lvl1pPr>
          </a:lstStyle>
          <a:p>
            <a:fld id="{04EFD27F-DCDB-4D3B-B6DE-946B7D4F34DB}" type="slidenum">
              <a:rPr lang="sv-SE" sz="1100">
                <a:latin typeface="Arial" pitchFamily="34" charset="0"/>
                <a:cs typeface="Arial" pitchFamily="34" charset="0"/>
              </a:rPr>
              <a:t>‹#›</a:t>
            </a:fld>
            <a:endParaRPr lang="sv-SE" sz="11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38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0955" tIns="45478" rIns="90955" bIns="45478" rtlCol="0"/>
          <a:lstStyle>
            <a:lvl1pPr algn="l">
              <a:defRPr sz="1100">
                <a:latin typeface="Arial" pitchFamily="34" charset="0"/>
                <a:cs typeface="Arial" pitchFamily="34" charset="0"/>
              </a:defRPr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0955" tIns="45478" rIns="90955" bIns="45478" rtlCol="0"/>
          <a:lstStyle>
            <a:lvl1pPr algn="r">
              <a:defRPr sz="1100">
                <a:latin typeface="Arial" pitchFamily="34" charset="0"/>
                <a:cs typeface="Arial" pitchFamily="34" charset="0"/>
              </a:defRPr>
            </a:lvl1pPr>
          </a:lstStyle>
          <a:p>
            <a:fld id="{B35A79AD-8434-4456-9B6E-2D4F4A74A796}" type="datetimeFigureOut">
              <a:rPr lang="sv-SE" smtClean="0"/>
              <a:pPr/>
              <a:t>2016-09-13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55" tIns="45478" rIns="90955" bIns="45478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0955" tIns="45478" rIns="90955" bIns="45478" rtlCol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0955" tIns="45478" rIns="90955" bIns="45478" rtlCol="0" anchor="b"/>
          <a:lstStyle>
            <a:lvl1pPr algn="l">
              <a:defRPr sz="1100">
                <a:latin typeface="Arial" pitchFamily="34" charset="0"/>
                <a:cs typeface="Arial" pitchFamily="34" charset="0"/>
              </a:defRPr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0955" tIns="45478" rIns="90955" bIns="45478" rtlCol="0" anchor="b"/>
          <a:lstStyle>
            <a:lvl1pPr algn="r">
              <a:defRPr sz="1100">
                <a:latin typeface="Arial" pitchFamily="34" charset="0"/>
                <a:cs typeface="Arial" pitchFamily="34" charset="0"/>
              </a:defRPr>
            </a:lvl1pPr>
          </a:lstStyle>
          <a:p>
            <a:fld id="{68186CD8-2B5F-47D2-B024-69831587248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4230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000"/>
      </a:spcBef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0714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 hasCustomPrompt="1"/>
          </p:nvPr>
        </p:nvSpPr>
        <p:spPr>
          <a:xfrm>
            <a:off x="4572000" y="4100950"/>
            <a:ext cx="4572000" cy="20268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r>
              <a:rPr lang="en-US" noProof="0" dirty="0" smtClean="0"/>
              <a:t>Click icon to add third picture</a:t>
            </a:r>
            <a:endParaRPr lang="en-US" noProof="0" dirty="0"/>
          </a:p>
        </p:txBody>
      </p:sp>
      <p:sp>
        <p:nvSpPr>
          <p:cNvPr id="9" name="Rectangle 6"/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0" cy="20268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r>
              <a:rPr lang="en-US" noProof="0" dirty="0" smtClean="0"/>
              <a:t>Click icon to add first picture</a:t>
            </a:r>
            <a:endParaRPr lang="en-US" noProof="0" dirty="0"/>
          </a:p>
        </p:txBody>
      </p:sp>
      <p:sp>
        <p:nvSpPr>
          <p:cNvPr id="10" name="Rectangle 6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2052275"/>
            <a:ext cx="4572000" cy="20232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r>
              <a:rPr lang="en-US" noProof="0" dirty="0" smtClean="0"/>
              <a:t>Click icon to add second picture</a:t>
            </a:r>
            <a:endParaRPr lang="en-US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9088" y="349884"/>
            <a:ext cx="3961967" cy="1143000"/>
          </a:xfrm>
        </p:spPr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505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6" name="Rectangle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6130925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4833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61461" name="Picture 2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65325"/>
            <a:ext cx="57388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5548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L3 V&amp;V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dirty="0" smtClean="0"/>
              <a:t>Date 160602</a:t>
            </a:r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167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863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9227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L3 V&amp;V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dirty="0" smtClean="0"/>
              <a:t>160602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33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723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2079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61461" name="Picture 2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65325"/>
            <a:ext cx="57388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867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61461" name="Picture 2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65325"/>
            <a:ext cx="57388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5627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5376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1537146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1806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33800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135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098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61461" name="Picture 2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65325"/>
            <a:ext cx="57388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1572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824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1860307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5930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29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3644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8239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637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61461" name="Picture 2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65325"/>
            <a:ext cx="57388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0738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8645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2065263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50008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991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80310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6747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add sub-heading 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25450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61461" name="Picture 2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65325"/>
            <a:ext cx="57388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8144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1011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1227082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91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0317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3836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8827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61461" name="Picture 2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65325"/>
            <a:ext cx="57388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1853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8419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4108956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351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6487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26109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09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7778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61461" name="Picture 2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65325"/>
            <a:ext cx="57388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1665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4808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893701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1217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0731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3036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4249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044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61461" name="Picture 2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65325"/>
            <a:ext cx="57388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8221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8571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2569238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48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1362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1425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3185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779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5365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6" y="1989138"/>
            <a:ext cx="86519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75043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262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Half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9088" y="349884"/>
            <a:ext cx="3961967" cy="1143000"/>
          </a:xfrm>
        </p:spPr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4572000" y="-1"/>
            <a:ext cx="4572000" cy="6130925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7974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w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6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64.xml"/><Relationship Id="rId9" Type="http://schemas.openxmlformats.org/officeDocument/2006/relationships/image" Target="../media/image10.jpeg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6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wmf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4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30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37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36.xml"/><Relationship Id="rId9" Type="http://schemas.openxmlformats.org/officeDocument/2006/relationships/image" Target="../media/image6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44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7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51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50.xml"/><Relationship Id="rId9" Type="http://schemas.openxmlformats.org/officeDocument/2006/relationships/image" Target="../media/image8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58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57.xml"/><Relationship Id="rId9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smtClean="0"/>
              <a:t>Click to edit Master text styles</a:t>
            </a:r>
          </a:p>
          <a:p>
            <a:pPr marL="234950" lvl="1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smtClean="0"/>
              <a:t>Second level</a:t>
            </a:r>
          </a:p>
          <a:p>
            <a:pPr marL="234950" lvl="2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smtClean="0"/>
              <a:t>Third level</a:t>
            </a:r>
          </a:p>
          <a:p>
            <a:pPr marL="234950" lvl="3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smtClean="0"/>
              <a:t>Fourth level</a:t>
            </a:r>
          </a:p>
          <a:p>
            <a:pPr marL="234950" lvl="4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8865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3" descr="Volvo_Trucks_Eicher_pp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0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355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92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2424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01_VolvoAB_pp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0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0898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0_Trucks_pp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0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dirty="0" smtClean="0"/>
              <a:t>L3 V&amp;V</a:t>
            </a:r>
            <a:endParaRPr lang="en-US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sv-SE" dirty="0" smtClean="0"/>
              <a:t>Date 160602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81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3" descr="01_VolvoAB_IronMark_ppt_V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0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9234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06_Trucks_pp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-9525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2561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01_Trucks_pp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-9525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719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 descr="02_Trucks_pp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0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105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850" y="-5742"/>
            <a:ext cx="6026150" cy="613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7001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wmf"/><Relationship Id="rId4" Type="http://schemas.openxmlformats.org/officeDocument/2006/relationships/package" Target="../embeddings/Microsoft_PowerPoint_Presentation1.ppt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5.wmf"/><Relationship Id="rId4" Type="http://schemas.openxmlformats.org/officeDocument/2006/relationships/package" Target="../embeddings/Microsoft_PowerPoint_Presentation2.ppt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eg"/><Relationship Id="rId7" Type="http://schemas.openxmlformats.org/officeDocument/2006/relationships/image" Target="../media/image11.png"/><Relationship Id="rId2" Type="http://schemas.openxmlformats.org/officeDocument/2006/relationships/hyperlink" Target="https://www.google.se/url?sa=i&amp;rct=j&amp;q=&amp;esrc=s&amp;source=images&amp;cd=&amp;cad=rja&amp;uact=8&amp;ved=0ahUKEwiW3KKM1obNAhVkOJoKHX7ADTsQjRwIBw&amp;url=https://au.linkedin.com/in/mrverify&amp;bvm=bv.123325700,d.bGg&amp;psig=AFQjCNHbdJebXN6m7hvhUk8BLd5YfrHQwg&amp;ust=1464865109365297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jpeg"/><Relationship Id="rId10" Type="http://schemas.openxmlformats.org/officeDocument/2006/relationships/image" Target="../media/image16.jpeg"/><Relationship Id="rId4" Type="http://schemas.openxmlformats.org/officeDocument/2006/relationships/hyperlink" Target="https://www.google.se/url?sa=i&amp;rct=j&amp;q=&amp;esrc=s&amp;source=images&amp;cd=&amp;cad=rja&amp;uact=8&amp;ved=0ahUKEwiP7N7w1IbNAhXCEywKHbJZBIkQjRwIBw&amp;url=https://fr.fotolia.com/tag/semi-remorque&amp;bvm=bv.123325700,d.bGg&amp;psig=AFQjCNEne8Ek9yF5c_JQG05fSBfDYRdjcw&amp;ust=1464864811894122" TargetMode="External"/><Relationship Id="rId9" Type="http://schemas.openxmlformats.org/officeDocument/2006/relationships/hyperlink" Target="http://www.google.se/url?sa=i&amp;rct=j&amp;q=&amp;esrc=s&amp;source=images&amp;cd=&amp;cad=rja&amp;uact=8&amp;ved=0ahUKEwjAyOz704bNAhWBsywKHaFJAVgQjRwIBw&amp;url=http://sebd2015.dia.uniroma3.it/&amp;bvm=bv.123325700,d.bGg&amp;psig=AFQjCNFKVWYVECzoKySZc0nUpTIHWNwkSA&amp;ust=1464864573694907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sz="2800" dirty="0" smtClean="0"/>
              <a:t>Pre </a:t>
            </a:r>
            <a:r>
              <a:rPr lang="sv-SE" sz="2800" dirty="0" err="1" smtClean="0"/>
              <a:t>study</a:t>
            </a:r>
            <a:r>
              <a:rPr lang="sv-SE" sz="2800" dirty="0" smtClean="0"/>
              <a:t>: </a:t>
            </a:r>
            <a:r>
              <a:rPr lang="sv-SE" sz="2800" dirty="0" err="1" smtClean="0"/>
              <a:t>Next</a:t>
            </a:r>
            <a:r>
              <a:rPr lang="sv-SE" sz="2800" dirty="0" smtClean="0"/>
              <a:t> Generation RDM/EFACTS/TEST MANAGER</a:t>
            </a:r>
            <a:br>
              <a:rPr lang="sv-SE" sz="2800" dirty="0" smtClean="0"/>
            </a:br>
            <a:endParaRPr lang="en-US" sz="2800" b="0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smtClean="0"/>
              <a:t>160602</a:t>
            </a:r>
          </a:p>
          <a:p>
            <a:r>
              <a:rPr lang="sv-SE" dirty="0" smtClean="0"/>
              <a:t>Magnus Söder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7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1995" y="2519834"/>
            <a:ext cx="8229600" cy="1143000"/>
          </a:xfrm>
        </p:spPr>
        <p:txBody>
          <a:bodyPr/>
          <a:lstStyle/>
          <a:p>
            <a:r>
              <a:rPr lang="sv-SE" dirty="0" smtClean="0"/>
              <a:t>PVT Step 2</a:t>
            </a:r>
            <a:br>
              <a:rPr lang="sv-SE" dirty="0" smtClean="0"/>
            </a:br>
            <a:r>
              <a:rPr lang="sv-SE" sz="2400" b="0" i="1" dirty="0" err="1" smtClean="0"/>
              <a:t>Required</a:t>
            </a:r>
            <a:r>
              <a:rPr lang="sv-SE" sz="2400" b="0" i="1" dirty="0" smtClean="0"/>
              <a:t> </a:t>
            </a:r>
            <a:r>
              <a:rPr lang="sv-SE" sz="2400" b="0" i="1" dirty="0" err="1" smtClean="0"/>
              <a:t>updates</a:t>
            </a:r>
            <a:r>
              <a:rPr lang="sv-SE" sz="2400" b="0" i="1" dirty="0" smtClean="0"/>
              <a:t> to support </a:t>
            </a:r>
            <a:r>
              <a:rPr lang="sv-SE" sz="2400" b="0" i="1" dirty="0" err="1" smtClean="0"/>
              <a:t>evolving</a:t>
            </a:r>
            <a:r>
              <a:rPr lang="sv-SE" sz="2400" b="0" i="1" dirty="0" smtClean="0"/>
              <a:t> PVT </a:t>
            </a:r>
            <a:r>
              <a:rPr lang="sv-SE" sz="2400" b="0" i="1" dirty="0" err="1" smtClean="0"/>
              <a:t>needs</a:t>
            </a:r>
            <a:r>
              <a:rPr lang="sv-SE" sz="2400" b="0" i="1" dirty="0" smtClean="0"/>
              <a:t/>
            </a:r>
            <a:br>
              <a:rPr lang="sv-SE" sz="2400" b="0" i="1" dirty="0" smtClean="0"/>
            </a:br>
            <a:r>
              <a:rPr lang="sv-SE" sz="1600" b="0" i="1" dirty="0"/>
              <a:t>Jessica </a:t>
            </a:r>
            <a:r>
              <a:rPr lang="sv-SE" sz="1600" b="0" i="1" dirty="0" smtClean="0"/>
              <a:t>Erlandsson, Tim Jansson &amp; Arto </a:t>
            </a:r>
            <a:r>
              <a:rPr lang="sv-SE" sz="1600" b="0" i="1" dirty="0"/>
              <a:t>Mattila  </a:t>
            </a:r>
            <a:endParaRPr lang="en-US" b="0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graphicFrame>
        <p:nvGraphicFramePr>
          <p:cNvPr id="2" name="Object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035876"/>
              </p:ext>
            </p:extLst>
          </p:nvPr>
        </p:nvGraphicFramePr>
        <p:xfrm>
          <a:off x="6617369" y="468651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Presentation" showAsIcon="1" r:id="rId4" imgW="914400" imgH="771480" progId="PowerPoint.Show.12">
                  <p:embed/>
                </p:oleObj>
              </mc:Choice>
              <mc:Fallback>
                <p:oleObj name="Presentation" showAsIcon="1" r:id="rId4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17369" y="468651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451685" y="5067237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 smtClean="0"/>
              <a:t>Presentation material:</a:t>
            </a:r>
            <a:endParaRPr lang="en-US" sz="1400" i="1" dirty="0" smtClean="0"/>
          </a:p>
        </p:txBody>
      </p:sp>
    </p:spTree>
    <p:extLst>
      <p:ext uri="{BB962C8B-B14F-4D97-AF65-F5344CB8AC3E}">
        <p14:creationId xmlns:p14="http://schemas.microsoft.com/office/powerpoint/2010/main" val="148715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1995" y="2519834"/>
            <a:ext cx="8229600" cy="1143000"/>
          </a:xfrm>
        </p:spPr>
        <p:txBody>
          <a:bodyPr/>
          <a:lstStyle/>
          <a:p>
            <a:r>
              <a:rPr lang="sv-SE" dirty="0" smtClean="0"/>
              <a:t>Test Manager </a:t>
            </a:r>
            <a:r>
              <a:rPr lang="sv-SE" dirty="0" err="1" smtClean="0"/>
              <a:t>Tool</a:t>
            </a:r>
            <a:r>
              <a:rPr lang="sv-SE" dirty="0" smtClean="0"/>
              <a:t/>
            </a:r>
            <a:br>
              <a:rPr lang="sv-SE" dirty="0" smtClean="0"/>
            </a:br>
            <a:r>
              <a:rPr lang="sv-SE" sz="2400" b="0" i="1" dirty="0" err="1" smtClean="0"/>
              <a:t>Why</a:t>
            </a:r>
            <a:r>
              <a:rPr lang="sv-SE" sz="2400" b="0" i="1" dirty="0" smtClean="0"/>
              <a:t> </a:t>
            </a:r>
            <a:r>
              <a:rPr lang="sv-SE" sz="2400" b="0" i="1" dirty="0" err="1" smtClean="0"/>
              <a:t>we</a:t>
            </a:r>
            <a:r>
              <a:rPr lang="sv-SE" sz="2400" b="0" i="1" dirty="0" smtClean="0"/>
              <a:t> </a:t>
            </a:r>
            <a:r>
              <a:rPr lang="sv-SE" sz="2400" b="0" i="1" dirty="0" err="1" smtClean="0"/>
              <a:t>need</a:t>
            </a:r>
            <a:r>
              <a:rPr lang="sv-SE" sz="2400" b="0" i="1" dirty="0" smtClean="0"/>
              <a:t> an </a:t>
            </a:r>
            <a:r>
              <a:rPr lang="sv-SE" sz="2400" b="0" i="1" dirty="0" err="1" smtClean="0"/>
              <a:t>updated</a:t>
            </a:r>
            <a:r>
              <a:rPr lang="sv-SE" sz="2400" b="0" i="1" dirty="0" smtClean="0"/>
              <a:t> solution</a:t>
            </a:r>
            <a:br>
              <a:rPr lang="sv-SE" sz="2400" b="0" i="1" dirty="0" smtClean="0"/>
            </a:br>
            <a:r>
              <a:rPr lang="sv-SE" sz="1600" b="0" i="1" dirty="0" smtClean="0"/>
              <a:t>Martin Svennungsson</a:t>
            </a:r>
            <a:endParaRPr lang="en-US" b="0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7" name="TextBox 6"/>
          <p:cNvSpPr txBox="1"/>
          <p:nvPr/>
        </p:nvSpPr>
        <p:spPr>
          <a:xfrm>
            <a:off x="4451685" y="5067237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 smtClean="0"/>
              <a:t>Presentation material:</a:t>
            </a:r>
            <a:endParaRPr lang="en-US" sz="1400" i="1" dirty="0" smtClean="0"/>
          </a:p>
        </p:txBody>
      </p:sp>
      <p:graphicFrame>
        <p:nvGraphicFramePr>
          <p:cNvPr id="6" name="Object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132245"/>
              </p:ext>
            </p:extLst>
          </p:nvPr>
        </p:nvGraphicFramePr>
        <p:xfrm>
          <a:off x="6605337" y="460348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Presentation" showAsIcon="1" r:id="rId4" imgW="914400" imgH="771480" progId="PowerPoint.Show.12">
                  <p:embed/>
                </p:oleObj>
              </mc:Choice>
              <mc:Fallback>
                <p:oleObj name="Presentation" showAsIcon="1" r:id="rId4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05337" y="460348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171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/>
          <p:cNvCxnSpPr>
            <a:stCxn id="36" idx="3"/>
            <a:endCxn id="2" idx="3"/>
          </p:cNvCxnSpPr>
          <p:nvPr/>
        </p:nvCxnSpPr>
        <p:spPr>
          <a:xfrm flipV="1">
            <a:off x="2199759" y="4856358"/>
            <a:ext cx="1158945" cy="545819"/>
          </a:xfrm>
          <a:prstGeom prst="lin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Background</a:t>
            </a:r>
            <a:r>
              <a:rPr lang="sv-SE" dirty="0" smtClean="0"/>
              <a:t/>
            </a:r>
            <a:br>
              <a:rPr lang="sv-SE" dirty="0" smtClean="0"/>
            </a:br>
            <a:r>
              <a:rPr lang="sv-SE" sz="2400" b="0" i="1" dirty="0" smtClean="0"/>
              <a:t>In short - </a:t>
            </a:r>
            <a:r>
              <a:rPr lang="sv-SE" sz="2400" b="0" i="1" dirty="0" err="1" smtClean="0"/>
              <a:t>Prestudy</a:t>
            </a:r>
            <a:endParaRPr lang="en-US" sz="2400" b="0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322262" y="1491401"/>
            <a:ext cx="8324156" cy="2130104"/>
          </a:xfrm>
        </p:spPr>
        <p:txBody>
          <a:bodyPr>
            <a:noAutofit/>
          </a:bodyPr>
          <a:lstStyle/>
          <a:p>
            <a:r>
              <a:rPr lang="sv-SE" sz="1600" dirty="0" err="1" smtClean="0"/>
              <a:t>Our</a:t>
            </a:r>
            <a:r>
              <a:rPr lang="sv-SE" sz="1600" dirty="0" smtClean="0"/>
              <a:t> </a:t>
            </a:r>
            <a:r>
              <a:rPr lang="sv-SE" sz="1600" dirty="0" err="1" smtClean="0"/>
              <a:t>succesful</a:t>
            </a:r>
            <a:r>
              <a:rPr lang="sv-SE" sz="1600" dirty="0" smtClean="0"/>
              <a:t> solutions RDM, EFACTS &amp; PVT Manager to support the </a:t>
            </a:r>
            <a:r>
              <a:rPr lang="sv-SE" sz="1600" dirty="0" err="1" smtClean="0"/>
              <a:t>Functional</a:t>
            </a:r>
            <a:r>
              <a:rPr lang="sv-SE" sz="1600" dirty="0" smtClean="0"/>
              <a:t> Test (</a:t>
            </a:r>
            <a:r>
              <a:rPr lang="sv-SE" sz="1400" i="1" dirty="0" err="1" smtClean="0"/>
              <a:t>winner</a:t>
            </a:r>
            <a:r>
              <a:rPr lang="sv-SE" sz="1400" i="1" dirty="0" smtClean="0"/>
              <a:t> </a:t>
            </a:r>
            <a:r>
              <a:rPr lang="en-US" sz="1400" i="1" dirty="0" smtClean="0"/>
              <a:t>Volvo </a:t>
            </a:r>
            <a:r>
              <a:rPr lang="en-US" sz="1400" i="1" dirty="0"/>
              <a:t>Group internal quality </a:t>
            </a:r>
            <a:r>
              <a:rPr lang="en-US" sz="1400" i="1" dirty="0" smtClean="0"/>
              <a:t>award 2014</a:t>
            </a:r>
            <a:r>
              <a:rPr lang="en-US" sz="1600" dirty="0" smtClean="0"/>
              <a:t>) within FVV have reached its end of lifecycle. </a:t>
            </a:r>
          </a:p>
          <a:p>
            <a:r>
              <a:rPr lang="en-US" sz="1600" dirty="0" smtClean="0"/>
              <a:t>They need to be rebuilt &amp; redefined to meet new &amp; future challenges </a:t>
            </a:r>
            <a:r>
              <a:rPr lang="en-US" sz="1600" dirty="0"/>
              <a:t>for Functional test </a:t>
            </a:r>
            <a:r>
              <a:rPr lang="en-US" sz="1600" dirty="0" smtClean="0"/>
              <a:t>as well as supporting a wider usage for </a:t>
            </a:r>
            <a:r>
              <a:rPr lang="en-US" sz="1600" dirty="0"/>
              <a:t>other areas like AET/RT.</a:t>
            </a:r>
            <a:endParaRPr lang="en-US" sz="1600" dirty="0" smtClean="0"/>
          </a:p>
          <a:p>
            <a:r>
              <a:rPr lang="sv-SE" sz="1600" dirty="0" smtClean="0"/>
              <a:t>The plan is to </a:t>
            </a:r>
            <a:r>
              <a:rPr lang="sv-SE" sz="1600" dirty="0" err="1" smtClean="0"/>
              <a:t>initiate</a:t>
            </a:r>
            <a:r>
              <a:rPr lang="sv-SE" sz="1600" dirty="0" smtClean="0"/>
              <a:t> a pre-</a:t>
            </a:r>
            <a:r>
              <a:rPr lang="sv-SE" sz="1600" dirty="0" err="1" smtClean="0"/>
              <a:t>study</a:t>
            </a:r>
            <a:r>
              <a:rPr lang="sv-SE" sz="1600" dirty="0" smtClean="0"/>
              <a:t> to </a:t>
            </a:r>
            <a:r>
              <a:rPr lang="sv-SE" sz="1600" dirty="0" err="1" smtClean="0"/>
              <a:t>define</a:t>
            </a:r>
            <a:r>
              <a:rPr lang="sv-SE" sz="1600" dirty="0" smtClean="0"/>
              <a:t> </a:t>
            </a:r>
            <a:r>
              <a:rPr lang="sv-SE" sz="1600" dirty="0" err="1" smtClean="0"/>
              <a:t>how</a:t>
            </a:r>
            <a:r>
              <a:rPr lang="sv-SE" sz="1600" dirty="0" smtClean="0"/>
              <a:t> a </a:t>
            </a:r>
            <a:r>
              <a:rPr lang="sv-SE" sz="1600" dirty="0" err="1" smtClean="0"/>
              <a:t>future</a:t>
            </a:r>
            <a:r>
              <a:rPr lang="sv-SE" sz="1600" dirty="0" smtClean="0"/>
              <a:t> set-</a:t>
            </a:r>
            <a:r>
              <a:rPr lang="sv-SE" sz="1600" dirty="0" err="1" smtClean="0"/>
              <a:t>up</a:t>
            </a:r>
            <a:r>
              <a:rPr lang="sv-SE" sz="1600" dirty="0" smtClean="0"/>
              <a:t> </a:t>
            </a:r>
            <a:r>
              <a:rPr lang="sv-SE" sz="1600" dirty="0" err="1" smtClean="0"/>
              <a:t>should</a:t>
            </a:r>
            <a:r>
              <a:rPr lang="sv-SE" sz="1600" dirty="0" smtClean="0"/>
              <a:t> look like and </a:t>
            </a:r>
            <a:r>
              <a:rPr lang="sv-SE" sz="1600" dirty="0" err="1" smtClean="0"/>
              <a:t>how</a:t>
            </a:r>
            <a:r>
              <a:rPr lang="sv-SE" sz="1600" dirty="0" smtClean="0"/>
              <a:t> to get </a:t>
            </a:r>
            <a:r>
              <a:rPr lang="sv-SE" sz="1600" dirty="0" err="1" smtClean="0"/>
              <a:t>there</a:t>
            </a:r>
            <a:r>
              <a:rPr lang="sv-SE" sz="1600" dirty="0" smtClean="0"/>
              <a:t>.</a:t>
            </a:r>
          </a:p>
          <a:p>
            <a:r>
              <a:rPr lang="sv-SE" sz="1200" i="1" dirty="0" smtClean="0"/>
              <a:t>NOTE: </a:t>
            </a:r>
            <a:r>
              <a:rPr lang="sv-SE" sz="1200" i="1" dirty="0" err="1" smtClean="0"/>
              <a:t>Already</a:t>
            </a:r>
            <a:r>
              <a:rPr lang="sv-SE" sz="1200" i="1" dirty="0" smtClean="0"/>
              <a:t> </a:t>
            </a:r>
            <a:r>
              <a:rPr lang="sv-SE" sz="1200" i="1" dirty="0" err="1" smtClean="0"/>
              <a:t>Initiated</a:t>
            </a:r>
            <a:r>
              <a:rPr lang="sv-SE" sz="1200" i="1" dirty="0" smtClean="0"/>
              <a:t> </a:t>
            </a:r>
            <a:r>
              <a:rPr lang="sv-SE" sz="1200" i="1" dirty="0"/>
              <a:t>EN on </a:t>
            </a:r>
            <a:r>
              <a:rPr lang="sv-SE" sz="1200" i="1" dirty="0" err="1"/>
              <a:t>existing</a:t>
            </a:r>
            <a:r>
              <a:rPr lang="sv-SE" sz="1200" i="1" dirty="0"/>
              <a:t> </a:t>
            </a:r>
            <a:r>
              <a:rPr lang="sv-SE" sz="1200" i="1" dirty="0" smtClean="0"/>
              <a:t>RDM/EFACTS </a:t>
            </a:r>
            <a:r>
              <a:rPr lang="sv-SE" sz="1200" i="1" dirty="0" err="1" smtClean="0"/>
              <a:t>should</a:t>
            </a:r>
            <a:r>
              <a:rPr lang="sv-SE" sz="1200" i="1" dirty="0" smtClean="0"/>
              <a:t> not </a:t>
            </a:r>
            <a:r>
              <a:rPr lang="sv-SE" sz="1200" i="1" u="sng" dirty="0" err="1" smtClean="0"/>
              <a:t>exceed</a:t>
            </a:r>
            <a:r>
              <a:rPr lang="sv-SE" sz="1200" i="1" u="sng" dirty="0" smtClean="0"/>
              <a:t>/</a:t>
            </a:r>
            <a:r>
              <a:rPr lang="sv-SE" sz="1200" i="1" u="sng" dirty="0" err="1" smtClean="0"/>
              <a:t>interfere</a:t>
            </a:r>
            <a:r>
              <a:rPr lang="sv-SE" sz="1200" i="1" dirty="0" smtClean="0"/>
              <a:t> </a:t>
            </a:r>
            <a:r>
              <a:rPr lang="sv-SE" sz="1200" i="1" dirty="0" err="1" smtClean="0"/>
              <a:t>with</a:t>
            </a:r>
            <a:r>
              <a:rPr lang="sv-SE" sz="1200" i="1" dirty="0" smtClean="0"/>
              <a:t> </a:t>
            </a:r>
            <a:r>
              <a:rPr lang="sv-SE" sz="1200" i="1" dirty="0" err="1" smtClean="0"/>
              <a:t>Next</a:t>
            </a:r>
            <a:r>
              <a:rPr lang="sv-SE" sz="1200" i="1" dirty="0" smtClean="0"/>
              <a:t> </a:t>
            </a:r>
            <a:r>
              <a:rPr lang="sv-SE" sz="1200" i="1" dirty="0"/>
              <a:t>Gen Solution </a:t>
            </a:r>
            <a:r>
              <a:rPr lang="sv-SE" sz="1200" i="1" dirty="0" err="1"/>
              <a:t>functionality</a:t>
            </a:r>
            <a:r>
              <a:rPr lang="sv-SE" sz="1200" i="1" dirty="0"/>
              <a:t>!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7" name="Group 6"/>
          <p:cNvGrpSpPr/>
          <p:nvPr/>
        </p:nvGrpSpPr>
        <p:grpSpPr>
          <a:xfrm>
            <a:off x="2199759" y="4126782"/>
            <a:ext cx="6291407" cy="1921121"/>
            <a:chOff x="827584" y="1141294"/>
            <a:chExt cx="7020289" cy="2143690"/>
          </a:xfrm>
        </p:grpSpPr>
        <p:sp>
          <p:nvSpPr>
            <p:cNvPr id="8" name="TextBox 7"/>
            <p:cNvSpPr txBox="1"/>
            <p:nvPr/>
          </p:nvSpPr>
          <p:spPr>
            <a:xfrm>
              <a:off x="827584" y="1141294"/>
              <a:ext cx="899609" cy="37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Functionality</a:t>
              </a:r>
              <a:r>
                <a:rPr kumimoji="0" lang="sv-SE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 </a:t>
              </a:r>
              <a:r>
                <a:rPr kumimoji="0" lang="sv-SE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level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48264" y="1493059"/>
              <a:ext cx="899609" cy="37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0" i="1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Next</a:t>
              </a:r>
              <a:r>
                <a:rPr kumimoji="0" lang="sv-SE" sz="8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 Gen</a:t>
              </a:r>
              <a:br>
                <a:rPr kumimoji="0" lang="sv-SE" sz="8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</a:br>
              <a:r>
                <a:rPr kumimoji="0" lang="sv-SE" sz="8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RDM/</a:t>
              </a:r>
              <a:r>
                <a:rPr kumimoji="0" lang="sv-SE" sz="800" b="0" i="1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Efacts</a:t>
              </a:r>
              <a:endParaRPr kumimoji="0" lang="en-US" sz="8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44284" y="1992977"/>
              <a:ext cx="899609" cy="37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0" i="1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Existing</a:t>
              </a:r>
              <a:r>
                <a:rPr kumimoji="0" lang="sv-SE" sz="8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/>
              </a:r>
              <a:br>
                <a:rPr kumimoji="0" lang="sv-SE" sz="8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</a:br>
              <a:r>
                <a:rPr kumimoji="0" lang="sv-SE" sz="80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RDM/</a:t>
              </a:r>
              <a:r>
                <a:rPr kumimoji="0" lang="sv-SE" sz="800" b="0" i="1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Efacts</a:t>
              </a:r>
              <a:endParaRPr kumimoji="0" lang="en-US" sz="8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1907704" y="1268760"/>
              <a:ext cx="0" cy="2016224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12" name="Straight Arrow Connector 11"/>
            <p:cNvCxnSpPr/>
            <p:nvPr/>
          </p:nvCxnSpPr>
          <p:spPr>
            <a:xfrm>
              <a:off x="1835696" y="3140968"/>
              <a:ext cx="5358184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>
            <a:xfrm>
              <a:off x="1797319" y="1700808"/>
              <a:ext cx="5040560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grpSp>
          <p:nvGrpSpPr>
            <p:cNvPr id="14" name="Group 13"/>
            <p:cNvGrpSpPr/>
            <p:nvPr/>
          </p:nvGrpSpPr>
          <p:grpSpPr>
            <a:xfrm>
              <a:off x="1835696" y="2124581"/>
              <a:ext cx="4680520" cy="728355"/>
              <a:chOff x="1835696" y="1620525"/>
              <a:chExt cx="4680520" cy="728355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1835696" y="2348880"/>
                <a:ext cx="936104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C0504D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9" name="Straight Connector 28"/>
              <p:cNvCxnSpPr/>
              <p:nvPr/>
            </p:nvCxnSpPr>
            <p:spPr>
              <a:xfrm flipV="1">
                <a:off x="2771800" y="1988840"/>
                <a:ext cx="0" cy="360040"/>
              </a:xfrm>
              <a:prstGeom prst="line">
                <a:avLst/>
              </a:prstGeom>
              <a:noFill/>
              <a:ln w="38100" cap="flat" cmpd="sng" algn="ctr">
                <a:solidFill>
                  <a:srgbClr val="C0504D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2771800" y="1988840"/>
                <a:ext cx="1152128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C0504D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3923928" y="1772816"/>
                <a:ext cx="0" cy="216024"/>
              </a:xfrm>
              <a:prstGeom prst="line">
                <a:avLst/>
              </a:prstGeom>
              <a:noFill/>
              <a:ln w="38100" cap="flat" cmpd="sng" algn="ctr">
                <a:solidFill>
                  <a:srgbClr val="C0504D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3923928" y="1772816"/>
                <a:ext cx="1296144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C0504D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33" name="Straight Connector 32"/>
              <p:cNvCxnSpPr/>
              <p:nvPr/>
            </p:nvCxnSpPr>
            <p:spPr>
              <a:xfrm flipV="1">
                <a:off x="5220072" y="1620525"/>
                <a:ext cx="0" cy="152291"/>
              </a:xfrm>
              <a:prstGeom prst="line">
                <a:avLst/>
              </a:prstGeom>
              <a:noFill/>
              <a:ln w="38100" cap="flat" cmpd="sng" algn="ctr">
                <a:solidFill>
                  <a:srgbClr val="C0504D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5220072" y="1620525"/>
                <a:ext cx="1296144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C0504D"/>
                </a:solidFill>
                <a:prstDash val="solid"/>
                <a:tailEnd type="arrow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sp>
          <p:nvSpPr>
            <p:cNvPr id="15" name="Rounded Rectangle 14"/>
            <p:cNvSpPr/>
            <p:nvPr/>
          </p:nvSpPr>
          <p:spPr>
            <a:xfrm>
              <a:off x="2123728" y="1556792"/>
              <a:ext cx="720080" cy="288032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900" b="0" i="1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Prestudy</a:t>
              </a:r>
              <a:endParaRPr kumimoji="0" lang="en-US" sz="9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775166" y="1556792"/>
              <a:ext cx="1084866" cy="288032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900" b="0" i="1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Development</a:t>
              </a:r>
              <a:endParaRPr kumimoji="0" lang="en-US" sz="9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796136" y="1556792"/>
              <a:ext cx="648072" cy="288032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900" b="0" i="1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Launch</a:t>
              </a:r>
              <a:endParaRPr kumimoji="0" lang="en-US" sz="9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203848" y="1556792"/>
              <a:ext cx="0" cy="288032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" name="Straight Connector 18"/>
            <p:cNvCxnSpPr/>
            <p:nvPr/>
          </p:nvCxnSpPr>
          <p:spPr>
            <a:xfrm>
              <a:off x="5549307" y="1556792"/>
              <a:ext cx="0" cy="288032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0" name="Straight Connector 19"/>
            <p:cNvCxnSpPr/>
            <p:nvPr/>
          </p:nvCxnSpPr>
          <p:spPr>
            <a:xfrm>
              <a:off x="6516216" y="1556792"/>
              <a:ext cx="0" cy="720080"/>
            </a:xfrm>
            <a:prstGeom prst="line">
              <a:avLst/>
            </a:prstGeom>
            <a:noFill/>
            <a:ln w="25400" cap="flat" cmpd="sng" algn="ctr">
              <a:solidFill>
                <a:srgbClr val="C0504D"/>
              </a:solidFill>
              <a:prstDash val="sysDash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21" name="Oval 20"/>
            <p:cNvSpPr/>
            <p:nvPr/>
          </p:nvSpPr>
          <p:spPr>
            <a:xfrm>
              <a:off x="1860270" y="2805502"/>
              <a:ext cx="94868" cy="94868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1860270" y="1653374"/>
              <a:ext cx="94868" cy="94868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44599" y="2672916"/>
              <a:ext cx="779257" cy="261610"/>
            </a:xfrm>
            <a:prstGeom prst="rect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 sz="1100" i="1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9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Minor EN</a:t>
              </a:r>
              <a:endParaRPr kumimoji="0" lang="en-US" sz="9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4" name="Straight Connector 23"/>
            <p:cNvCxnSpPr>
              <a:stCxn id="23" idx="1"/>
            </p:cNvCxnSpPr>
            <p:nvPr/>
          </p:nvCxnSpPr>
          <p:spPr>
            <a:xfrm flipH="1" flipV="1">
              <a:off x="5292080" y="2200726"/>
              <a:ext cx="252519" cy="602995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5" name="Straight Connector 24"/>
            <p:cNvCxnSpPr>
              <a:stCxn id="23" idx="1"/>
            </p:cNvCxnSpPr>
            <p:nvPr/>
          </p:nvCxnSpPr>
          <p:spPr>
            <a:xfrm flipH="1" flipV="1">
              <a:off x="4067945" y="2384886"/>
              <a:ext cx="1476654" cy="418835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6" name="Straight Connector 25"/>
            <p:cNvCxnSpPr>
              <a:stCxn id="23" idx="1"/>
            </p:cNvCxnSpPr>
            <p:nvPr/>
          </p:nvCxnSpPr>
          <p:spPr>
            <a:xfrm flipH="1" flipV="1">
              <a:off x="2843808" y="2672916"/>
              <a:ext cx="2700791" cy="130805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7236295" y="3014010"/>
              <a:ext cx="539568" cy="240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Time</a:t>
              </a:r>
              <a:endPara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2" name="Oval 1"/>
          <p:cNvSpPr/>
          <p:nvPr/>
        </p:nvSpPr>
        <p:spPr>
          <a:xfrm>
            <a:off x="3216947" y="4305545"/>
            <a:ext cx="967976" cy="64531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smtClean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052705" y="5155890"/>
            <a:ext cx="1147054" cy="49257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400" dirty="0" smtClean="0">
                <a:solidFill>
                  <a:schemeClr val="tx1"/>
                </a:solidFill>
              </a:rPr>
              <a:t>Scope of this </a:t>
            </a:r>
            <a:r>
              <a:rPr lang="sv-SE" sz="1400" dirty="0" err="1" smtClean="0">
                <a:solidFill>
                  <a:schemeClr val="tx1"/>
                </a:solidFill>
              </a:rPr>
              <a:t>request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51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As-Is </a:t>
            </a:r>
            <a:r>
              <a:rPr lang="sv-SE" dirty="0" err="1" smtClean="0"/>
              <a:t>Package</a:t>
            </a:r>
            <a:r>
              <a:rPr lang="sv-SE" dirty="0" smtClean="0"/>
              <a:t/>
            </a:r>
            <a:br>
              <a:rPr lang="sv-SE" dirty="0" smtClean="0"/>
            </a:br>
            <a:r>
              <a:rPr lang="sv-SE" sz="2000" b="0" i="1" dirty="0" err="1" smtClean="0"/>
              <a:t>Simplified</a:t>
            </a:r>
            <a:endParaRPr lang="en-US" b="0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612477" y="2622888"/>
            <a:ext cx="2442411" cy="1648327"/>
            <a:chOff x="1167063" y="1648326"/>
            <a:chExt cx="2442411" cy="1648327"/>
          </a:xfrm>
        </p:grpSpPr>
        <p:sp>
          <p:nvSpPr>
            <p:cNvPr id="24" name="Rounded Rectangle 23"/>
            <p:cNvSpPr/>
            <p:nvPr/>
          </p:nvSpPr>
          <p:spPr>
            <a:xfrm>
              <a:off x="1167063" y="1648326"/>
              <a:ext cx="1167064" cy="757990"/>
            </a:xfrm>
            <a:prstGeom prst="round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600" dirty="0" smtClean="0">
                  <a:solidFill>
                    <a:schemeClr val="bg1"/>
                  </a:solidFill>
                </a:rPr>
                <a:t>RDM</a:t>
              </a:r>
              <a:endParaRPr lang="en-US" sz="16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167063" y="2538663"/>
              <a:ext cx="1167064" cy="757990"/>
            </a:xfrm>
            <a:prstGeom prst="round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600" dirty="0" smtClean="0">
                  <a:solidFill>
                    <a:schemeClr val="bg1"/>
                  </a:solidFill>
                </a:rPr>
                <a:t>EFACTS</a:t>
              </a:r>
              <a:endParaRPr lang="en-US" sz="16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2442410" y="1648326"/>
              <a:ext cx="1167064" cy="757990"/>
            </a:xfrm>
            <a:prstGeom prst="round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600" dirty="0" smtClean="0">
                  <a:solidFill>
                    <a:schemeClr val="bg1"/>
                  </a:solidFill>
                </a:rPr>
                <a:t>PVT Manager</a:t>
              </a:r>
              <a:endParaRPr lang="en-US" sz="16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2442410" y="2538663"/>
              <a:ext cx="1167064" cy="757990"/>
            </a:xfrm>
            <a:prstGeom prst="round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600" dirty="0" err="1" smtClean="0">
                  <a:solidFill>
                    <a:schemeClr val="bg1"/>
                  </a:solidFill>
                </a:rPr>
                <a:t>EFACTSRefiner</a:t>
              </a:r>
              <a:endParaRPr lang="en-US" sz="16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22" name="Oval Callout 21"/>
          <p:cNvSpPr/>
          <p:nvPr/>
        </p:nvSpPr>
        <p:spPr>
          <a:xfrm>
            <a:off x="625642" y="1532049"/>
            <a:ext cx="2322094" cy="1469834"/>
          </a:xfrm>
          <a:prstGeom prst="wedgeEllipseCallout">
            <a:avLst>
              <a:gd name="adj1" fmla="val 84853"/>
              <a:gd name="adj2" fmla="val 41121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Web </a:t>
            </a:r>
            <a:r>
              <a:rPr lang="en-US" sz="1000" dirty="0">
                <a:solidFill>
                  <a:schemeClr val="tx1"/>
                </a:solidFill>
              </a:rPr>
              <a:t>interface for remote retrieval of test </a:t>
            </a:r>
            <a:r>
              <a:rPr lang="en-US" sz="1000" dirty="0" smtClean="0">
                <a:solidFill>
                  <a:schemeClr val="tx1"/>
                </a:solidFill>
              </a:rPr>
              <a:t>&amp; measurement </a:t>
            </a:r>
            <a:r>
              <a:rPr lang="en-US" sz="1000" dirty="0">
                <a:solidFill>
                  <a:schemeClr val="tx1"/>
                </a:solidFill>
              </a:rPr>
              <a:t>data from test vehicles around the </a:t>
            </a:r>
            <a:r>
              <a:rPr lang="en-US" sz="1000" dirty="0" smtClean="0">
                <a:solidFill>
                  <a:schemeClr val="tx1"/>
                </a:solidFill>
              </a:rPr>
              <a:t>world and configuration of on-board data loggers</a:t>
            </a:r>
          </a:p>
        </p:txBody>
      </p:sp>
      <p:sp>
        <p:nvSpPr>
          <p:cNvPr id="25" name="Oval Callout 24"/>
          <p:cNvSpPr/>
          <p:nvPr/>
        </p:nvSpPr>
        <p:spPr>
          <a:xfrm>
            <a:off x="517356" y="3773411"/>
            <a:ext cx="2171702" cy="1215192"/>
          </a:xfrm>
          <a:prstGeom prst="wedgeEllipseCallout">
            <a:avLst>
              <a:gd name="adj1" fmla="val 100416"/>
              <a:gd name="adj2" fmla="val -28967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Database and tool to take care of incoming field test data for </a:t>
            </a:r>
            <a:r>
              <a:rPr lang="en-US" sz="1000" dirty="0" smtClean="0">
                <a:solidFill>
                  <a:schemeClr val="tx1"/>
                </a:solidFill>
              </a:rPr>
              <a:t>functional testing often software based services</a:t>
            </a:r>
          </a:p>
        </p:txBody>
      </p:sp>
      <p:sp>
        <p:nvSpPr>
          <p:cNvPr id="27" name="Oval Callout 26"/>
          <p:cNvSpPr/>
          <p:nvPr/>
        </p:nvSpPr>
        <p:spPr>
          <a:xfrm>
            <a:off x="5877425" y="1252805"/>
            <a:ext cx="1991228" cy="788073"/>
          </a:xfrm>
          <a:prstGeom prst="wedgeEllipseCallout">
            <a:avLst>
              <a:gd name="adj1" fmla="val -50694"/>
              <a:gd name="adj2" fmla="val 140362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Tool to support Tester with </a:t>
            </a:r>
            <a:r>
              <a:rPr lang="en-US" sz="1000" dirty="0" smtClean="0">
                <a:solidFill>
                  <a:schemeClr val="tx1"/>
                </a:solidFill>
              </a:rPr>
              <a:t>Test Codes, Activities &amp; Reports</a:t>
            </a:r>
          </a:p>
        </p:txBody>
      </p:sp>
      <p:sp>
        <p:nvSpPr>
          <p:cNvPr id="29" name="Oval Callout 28"/>
          <p:cNvSpPr/>
          <p:nvPr/>
        </p:nvSpPr>
        <p:spPr>
          <a:xfrm>
            <a:off x="6376736" y="4244146"/>
            <a:ext cx="1804737" cy="1109912"/>
          </a:xfrm>
          <a:prstGeom prst="wedgeEllipseCallout">
            <a:avLst>
              <a:gd name="adj1" fmla="val -73478"/>
              <a:gd name="adj2" fmla="val -67065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Solution to be able to refine/review retrieved test &amp; measurement data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3552317" y="3477129"/>
            <a:ext cx="2583786" cy="867782"/>
          </a:xfrm>
          <a:prstGeom prst="roundRect">
            <a:avLst/>
          </a:prstGeom>
          <a:noFill/>
          <a:ln w="1905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45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Principal approach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grpSp>
        <p:nvGrpSpPr>
          <p:cNvPr id="14" name="Group 13"/>
          <p:cNvGrpSpPr/>
          <p:nvPr/>
        </p:nvGrpSpPr>
        <p:grpSpPr>
          <a:xfrm>
            <a:off x="326007" y="1560441"/>
            <a:ext cx="2087479" cy="1367658"/>
            <a:chOff x="1167063" y="1648326"/>
            <a:chExt cx="2442411" cy="1600199"/>
          </a:xfrm>
        </p:grpSpPr>
        <p:sp>
          <p:nvSpPr>
            <p:cNvPr id="10" name="Rounded Rectangle 9"/>
            <p:cNvSpPr/>
            <p:nvPr/>
          </p:nvSpPr>
          <p:spPr>
            <a:xfrm>
              <a:off x="1167063" y="1648326"/>
              <a:ext cx="1167064" cy="757990"/>
            </a:xfrm>
            <a:prstGeom prst="round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dirty="0" smtClean="0">
                  <a:solidFill>
                    <a:schemeClr val="bg1"/>
                  </a:solidFill>
                </a:rPr>
                <a:t>RDM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167063" y="2490535"/>
              <a:ext cx="1167064" cy="757990"/>
            </a:xfrm>
            <a:prstGeom prst="round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dirty="0" smtClean="0">
                  <a:solidFill>
                    <a:schemeClr val="bg1"/>
                  </a:solidFill>
                </a:rPr>
                <a:t>EFACTS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442410" y="1648326"/>
              <a:ext cx="1167064" cy="757990"/>
            </a:xfrm>
            <a:prstGeom prst="round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dirty="0" smtClean="0">
                  <a:solidFill>
                    <a:schemeClr val="bg1"/>
                  </a:solidFill>
                </a:rPr>
                <a:t>PVT Manager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442410" y="2490535"/>
              <a:ext cx="1167064" cy="757990"/>
            </a:xfrm>
            <a:prstGeom prst="round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400" dirty="0" err="1" smtClean="0">
                  <a:solidFill>
                    <a:schemeClr val="bg1"/>
                  </a:solidFill>
                </a:rPr>
                <a:t>Refiner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388052" y="1273266"/>
            <a:ext cx="3380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i="1" u="sng" dirty="0" err="1" smtClean="0"/>
              <a:t>Future</a:t>
            </a:r>
            <a:r>
              <a:rPr lang="sv-SE" i="1" u="sng" dirty="0" smtClean="0"/>
              <a:t> </a:t>
            </a:r>
            <a:r>
              <a:rPr lang="sv-SE" i="1" u="sng" dirty="0" err="1" smtClean="0"/>
              <a:t>structure</a:t>
            </a:r>
            <a:r>
              <a:rPr lang="sv-SE" i="1" u="sng" dirty="0" smtClean="0"/>
              <a:t> &amp; solutions</a:t>
            </a:r>
            <a:br>
              <a:rPr lang="sv-SE" i="1" u="sng" dirty="0" smtClean="0"/>
            </a:br>
            <a:r>
              <a:rPr lang="sv-SE" i="1" dirty="0" smtClean="0"/>
              <a:t>(Pre </a:t>
            </a:r>
            <a:r>
              <a:rPr lang="sv-SE" i="1" dirty="0" err="1" smtClean="0"/>
              <a:t>Study</a:t>
            </a:r>
            <a:r>
              <a:rPr lang="sv-SE" i="1" dirty="0" smtClean="0"/>
              <a:t> to </a:t>
            </a:r>
            <a:r>
              <a:rPr lang="sv-SE" i="1" dirty="0" err="1" smtClean="0"/>
              <a:t>define</a:t>
            </a:r>
            <a:r>
              <a:rPr lang="sv-SE" i="1" dirty="0" smtClean="0"/>
              <a:t>)</a:t>
            </a:r>
            <a:endParaRPr lang="en-US" i="1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471541" y="1089148"/>
            <a:ext cx="188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i="1" u="sng" dirty="0" smtClean="0"/>
              <a:t>As-Is Situation</a:t>
            </a:r>
            <a:endParaRPr lang="en-US" i="1" u="sng" dirty="0" smtClean="0"/>
          </a:p>
        </p:txBody>
      </p:sp>
      <p:sp>
        <p:nvSpPr>
          <p:cNvPr id="40" name="Oval Callout 39"/>
          <p:cNvSpPr/>
          <p:nvPr/>
        </p:nvSpPr>
        <p:spPr>
          <a:xfrm>
            <a:off x="237623" y="4086963"/>
            <a:ext cx="1790853" cy="1120388"/>
          </a:xfrm>
          <a:prstGeom prst="wedgeEllipseCallout">
            <a:avLst>
              <a:gd name="adj1" fmla="val 111241"/>
              <a:gd name="adj2" fmla="val -152159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000" dirty="0" err="1">
                <a:solidFill>
                  <a:schemeClr val="tx1"/>
                </a:solidFill>
              </a:rPr>
              <a:t>Request</a:t>
            </a:r>
            <a:r>
              <a:rPr lang="sv-SE" sz="2000" dirty="0">
                <a:solidFill>
                  <a:schemeClr val="tx1"/>
                </a:solidFill>
              </a:rPr>
              <a:t> </a:t>
            </a:r>
            <a:r>
              <a:rPr lang="sv-SE" sz="2000" dirty="0" err="1">
                <a:solidFill>
                  <a:schemeClr val="tx1"/>
                </a:solidFill>
              </a:rPr>
              <a:t>today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510058">
            <a:off x="2687309" y="2247605"/>
            <a:ext cx="1553227" cy="979798"/>
          </a:xfrm>
          <a:prstGeom prst="rightArrow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000" dirty="0" smtClean="0">
                <a:solidFill>
                  <a:schemeClr val="tx1"/>
                </a:solidFill>
              </a:rPr>
              <a:t>Pre </a:t>
            </a:r>
            <a:r>
              <a:rPr lang="sv-SE" sz="2000" dirty="0" err="1" smtClean="0">
                <a:solidFill>
                  <a:schemeClr val="tx1"/>
                </a:solidFill>
              </a:rPr>
              <a:t>Study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750351" y="2229314"/>
            <a:ext cx="4887374" cy="3268433"/>
            <a:chOff x="3750351" y="2229314"/>
            <a:chExt cx="4887374" cy="3268433"/>
          </a:xfrm>
        </p:grpSpPr>
        <p:pic>
          <p:nvPicPr>
            <p:cNvPr id="41" name="Picture 5" descr="C:\Users\v006896\AppData\Local\Microsoft\Windows\Temporary Internet Files\Content.IE5\0JBI0DUE\1299438956[1]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0351" y="2229314"/>
              <a:ext cx="4887374" cy="3268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ounded Rectangle 42"/>
            <p:cNvSpPr/>
            <p:nvPr/>
          </p:nvSpPr>
          <p:spPr>
            <a:xfrm>
              <a:off x="6981564" y="3409772"/>
              <a:ext cx="1113479" cy="829395"/>
            </a:xfrm>
            <a:prstGeom prst="roundRect">
              <a:avLst/>
            </a:prstGeom>
            <a:gradFill flip="none" rotWithShape="1">
              <a:gsLst>
                <a:gs pos="0">
                  <a:srgbClr val="FFC000"/>
                </a:gs>
                <a:gs pos="5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i="1" dirty="0">
                  <a:solidFill>
                    <a:schemeClr val="tx1"/>
                  </a:solidFill>
                </a:rPr>
                <a:t>Data Distribution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5283746" y="3089031"/>
              <a:ext cx="1398055" cy="829395"/>
            </a:xfrm>
            <a:prstGeom prst="roundRect">
              <a:avLst/>
            </a:prstGeom>
            <a:gradFill flip="none" rotWithShape="1">
              <a:gsLst>
                <a:gs pos="0">
                  <a:srgbClr val="FFC000"/>
                </a:gs>
                <a:gs pos="5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i="1" dirty="0" err="1">
                  <a:solidFill>
                    <a:schemeClr val="tx1"/>
                  </a:solidFill>
                </a:rPr>
                <a:t>Remote</a:t>
              </a:r>
              <a:r>
                <a:rPr lang="sv-SE" sz="1200" i="1" dirty="0">
                  <a:solidFill>
                    <a:schemeClr val="tx1"/>
                  </a:solidFill>
                </a:rPr>
                <a:t> Communication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6182673" y="3932913"/>
              <a:ext cx="998256" cy="829395"/>
            </a:xfrm>
            <a:prstGeom prst="roundRect">
              <a:avLst/>
            </a:prstGeom>
            <a:gradFill flip="none" rotWithShape="1">
              <a:gsLst>
                <a:gs pos="0">
                  <a:srgbClr val="FFC000"/>
                </a:gs>
                <a:gs pos="5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i="1" dirty="0">
                  <a:solidFill>
                    <a:schemeClr val="tx1"/>
                  </a:solidFill>
                </a:rPr>
                <a:t>Test </a:t>
              </a:r>
              <a:r>
                <a:rPr lang="sv-SE" sz="1200" i="1" dirty="0" err="1">
                  <a:solidFill>
                    <a:schemeClr val="tx1"/>
                  </a:solidFill>
                </a:rPr>
                <a:t>Tablet</a:t>
              </a:r>
              <a:r>
                <a:rPr lang="sv-SE" sz="1200" i="1" dirty="0">
                  <a:solidFill>
                    <a:schemeClr val="tx1"/>
                  </a:solidFill>
                </a:rPr>
                <a:t> HW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984518" y="3932913"/>
              <a:ext cx="998256" cy="829395"/>
            </a:xfrm>
            <a:prstGeom prst="roundRect">
              <a:avLst/>
            </a:prstGeom>
            <a:gradFill flip="none" rotWithShape="1">
              <a:gsLst>
                <a:gs pos="0">
                  <a:srgbClr val="FFC000"/>
                </a:gs>
                <a:gs pos="5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i="1" dirty="0">
                  <a:solidFill>
                    <a:schemeClr val="tx1"/>
                  </a:solidFill>
                </a:rPr>
                <a:t>Data </a:t>
              </a:r>
              <a:r>
                <a:rPr lang="sv-SE" sz="1200" i="1" dirty="0" err="1">
                  <a:solidFill>
                    <a:schemeClr val="tx1"/>
                  </a:solidFill>
                </a:rPr>
                <a:t>Refiner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985316" y="3766033"/>
              <a:ext cx="1132349" cy="829395"/>
            </a:xfrm>
            <a:prstGeom prst="roundRect">
              <a:avLst/>
            </a:prstGeom>
            <a:gradFill flip="none" rotWithShape="1">
              <a:gsLst>
                <a:gs pos="0">
                  <a:srgbClr val="FFC000"/>
                </a:gs>
                <a:gs pos="5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i="1" dirty="0" err="1" smtClean="0">
                  <a:solidFill>
                    <a:schemeClr val="tx1"/>
                  </a:solidFill>
                </a:rPr>
                <a:t>Functional</a:t>
              </a:r>
              <a:r>
                <a:rPr lang="sv-SE" sz="1200" i="1" dirty="0" smtClean="0">
                  <a:solidFill>
                    <a:schemeClr val="tx1"/>
                  </a:solidFill>
                </a:rPr>
                <a:t> </a:t>
              </a:r>
              <a:r>
                <a:rPr lang="sv-SE" sz="1200" i="1" dirty="0" err="1" smtClean="0">
                  <a:solidFill>
                    <a:schemeClr val="tx1"/>
                  </a:solidFill>
                </a:rPr>
                <a:t>Testing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8" name="Rounded Rectangle 47"/>
          <p:cNvSpPr/>
          <p:nvPr/>
        </p:nvSpPr>
        <p:spPr>
          <a:xfrm>
            <a:off x="6482436" y="2513400"/>
            <a:ext cx="998256" cy="829395"/>
          </a:xfrm>
          <a:prstGeom prst="roundRect">
            <a:avLst/>
          </a:prstGeom>
          <a:gradFill flip="none" rotWithShape="1">
            <a:gsLst>
              <a:gs pos="0">
                <a:srgbClr val="FFC000"/>
              </a:gs>
              <a:gs pos="5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i="1" dirty="0">
                <a:solidFill>
                  <a:schemeClr val="tx1"/>
                </a:solidFill>
              </a:rPr>
              <a:t>Test Manager</a:t>
            </a:r>
            <a:endParaRPr lang="en-US" sz="12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0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Picture 13" descr="https://media.licdn.com/mpr/mpr/shrinknp_200_200/AAEAAQAAAAAAAANEAAAAJGE5NDgxMjRjLTIzMDctNGU3NS1iMjRmLWVlMWVjMjI2YmUxNw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9" y="4026402"/>
            <a:ext cx="1012660" cy="101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s://t1.ftcdn.net/jpg/00/71/47/22/240_F_71472243_Mn5H0qZBi4cRHYUZ98z3RfomUZJSIQaV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473" y="581817"/>
            <a:ext cx="971047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v006896\AppData\Local\Temp\SNAGHTMLa02726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436" y="5146452"/>
            <a:ext cx="1103751" cy="829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Project </a:t>
            </a:r>
            <a:r>
              <a:rPr lang="sv-SE" dirty="0" err="1" smtClean="0"/>
              <a:t>Content</a:t>
            </a:r>
            <a:r>
              <a:rPr lang="sv-SE" dirty="0" smtClean="0"/>
              <a:t/>
            </a:r>
            <a:br>
              <a:rPr lang="sv-SE" dirty="0" smtClean="0"/>
            </a:br>
            <a:r>
              <a:rPr lang="sv-SE" sz="2000" b="0" i="1" dirty="0" err="1" smtClean="0"/>
              <a:t>Conceptual</a:t>
            </a:r>
            <a:r>
              <a:rPr lang="sv-SE" sz="2000" b="0" i="1" dirty="0" smtClean="0"/>
              <a:t> </a:t>
            </a:r>
            <a:r>
              <a:rPr lang="sv-SE" sz="2000" b="0" i="1" dirty="0" err="1" smtClean="0"/>
              <a:t>target</a:t>
            </a:r>
            <a:endParaRPr lang="en-US" b="0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 smtClean="0"/>
              <a:t>L3 V&amp;V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dirty="0" smtClean="0"/>
              <a:t>Date: 160602</a:t>
            </a:r>
            <a:endParaRPr lang="en-US" noProof="0" dirty="0"/>
          </a:p>
        </p:txBody>
      </p:sp>
      <p:grpSp>
        <p:nvGrpSpPr>
          <p:cNvPr id="9" name="Group 8"/>
          <p:cNvGrpSpPr/>
          <p:nvPr/>
        </p:nvGrpSpPr>
        <p:grpSpPr>
          <a:xfrm>
            <a:off x="2469791" y="1912115"/>
            <a:ext cx="4887374" cy="3268433"/>
            <a:chOff x="3164304" y="1575514"/>
            <a:chExt cx="5920015" cy="3959012"/>
          </a:xfrm>
        </p:grpSpPr>
        <p:pic>
          <p:nvPicPr>
            <p:cNvPr id="1029" name="Picture 5" descr="C:\Users\v006896\AppData\Local\Microsoft\Windows\Temporary Internet Files\Content.IE5\0JBI0DUE\1299438956[1]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4304" y="1575514"/>
              <a:ext cx="5920015" cy="3959012"/>
            </a:xfrm>
            <a:prstGeom prst="rect">
              <a:avLst/>
            </a:prstGeom>
            <a:gradFill flip="none" rotWithShape="1">
              <a:gsLst>
                <a:gs pos="0">
                  <a:srgbClr val="FFC000"/>
                </a:gs>
                <a:gs pos="5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noFill/>
            </a:ln>
            <a:extLst/>
          </p:spPr>
        </p:pic>
        <p:sp>
          <p:nvSpPr>
            <p:cNvPr id="7" name="Rounded Rectangle 6"/>
            <p:cNvSpPr/>
            <p:nvPr/>
          </p:nvSpPr>
          <p:spPr>
            <a:xfrm>
              <a:off x="6407966" y="1823281"/>
              <a:ext cx="1209175" cy="1004636"/>
            </a:xfrm>
            <a:prstGeom prst="roundRect">
              <a:avLst/>
            </a:prstGeom>
            <a:gradFill flip="none" rotWithShape="1">
              <a:gsLst>
                <a:gs pos="0">
                  <a:srgbClr val="FFC000"/>
                </a:gs>
                <a:gs pos="5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i="1" dirty="0">
                  <a:solidFill>
                    <a:schemeClr val="tx1"/>
                  </a:solidFill>
                </a:rPr>
                <a:t>Test Manager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7168054" y="3005388"/>
              <a:ext cx="1317217" cy="1004636"/>
            </a:xfrm>
            <a:prstGeom prst="roundRect">
              <a:avLst/>
            </a:prstGeom>
            <a:gradFill flip="none" rotWithShape="1">
              <a:gsLst>
                <a:gs pos="0">
                  <a:srgbClr val="FFC000"/>
                </a:gs>
                <a:gs pos="5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i="1" dirty="0">
                  <a:solidFill>
                    <a:schemeClr val="tx1"/>
                  </a:solidFill>
                </a:rPr>
                <a:t>Data Distribution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5079982" y="2616879"/>
              <a:ext cx="1693446" cy="1004636"/>
            </a:xfrm>
            <a:prstGeom prst="roundRect">
              <a:avLst/>
            </a:prstGeom>
            <a:gradFill flip="none" rotWithShape="1">
              <a:gsLst>
                <a:gs pos="0">
                  <a:srgbClr val="FFC000"/>
                </a:gs>
                <a:gs pos="5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i="1" dirty="0" err="1">
                  <a:solidFill>
                    <a:schemeClr val="tx1"/>
                  </a:solidFill>
                </a:rPr>
                <a:t>Remote</a:t>
              </a:r>
              <a:r>
                <a:rPr lang="sv-SE" sz="1200" i="1" dirty="0">
                  <a:solidFill>
                    <a:schemeClr val="tx1"/>
                  </a:solidFill>
                </a:rPr>
                <a:t> Communication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6168841" y="3639062"/>
              <a:ext cx="1209175" cy="1004636"/>
            </a:xfrm>
            <a:prstGeom prst="roundRect">
              <a:avLst/>
            </a:prstGeom>
            <a:gradFill flip="none" rotWithShape="1">
              <a:gsLst>
                <a:gs pos="0">
                  <a:srgbClr val="FFC000"/>
                </a:gs>
                <a:gs pos="5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i="1" dirty="0">
                  <a:solidFill>
                    <a:schemeClr val="tx1"/>
                  </a:solidFill>
                </a:rPr>
                <a:t>Test </a:t>
              </a:r>
              <a:r>
                <a:rPr lang="sv-SE" sz="1200" i="1" dirty="0" err="1">
                  <a:solidFill>
                    <a:schemeClr val="tx1"/>
                  </a:solidFill>
                </a:rPr>
                <a:t>Tablet</a:t>
              </a:r>
              <a:r>
                <a:rPr lang="sv-SE" sz="1200" i="1" dirty="0">
                  <a:solidFill>
                    <a:schemeClr val="tx1"/>
                  </a:solidFill>
                </a:rPr>
                <a:t> HW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717531" y="3639062"/>
              <a:ext cx="1209175" cy="1004636"/>
            </a:xfrm>
            <a:prstGeom prst="roundRect">
              <a:avLst/>
            </a:prstGeom>
            <a:gradFill flip="none" rotWithShape="1">
              <a:gsLst>
                <a:gs pos="0">
                  <a:srgbClr val="FFC000"/>
                </a:gs>
                <a:gs pos="5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i="1" dirty="0">
                  <a:solidFill>
                    <a:schemeClr val="tx1"/>
                  </a:solidFill>
                </a:rPr>
                <a:t>Data </a:t>
              </a:r>
              <a:r>
                <a:rPr lang="sv-SE" sz="1200" i="1" dirty="0" err="1">
                  <a:solidFill>
                    <a:schemeClr val="tx1"/>
                  </a:solidFill>
                </a:rPr>
                <a:t>Refiner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507210" y="3436923"/>
              <a:ext cx="1371600" cy="1004636"/>
            </a:xfrm>
            <a:prstGeom prst="roundRect">
              <a:avLst/>
            </a:prstGeom>
            <a:gradFill flip="none" rotWithShape="1">
              <a:gsLst>
                <a:gs pos="0">
                  <a:srgbClr val="FFC000"/>
                </a:gs>
                <a:gs pos="5000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i="1" dirty="0" err="1" smtClean="0">
                  <a:solidFill>
                    <a:schemeClr val="tx1"/>
                  </a:solidFill>
                </a:rPr>
                <a:t>Functional</a:t>
              </a:r>
              <a:r>
                <a:rPr lang="sv-SE" sz="1200" i="1" dirty="0" smtClean="0">
                  <a:solidFill>
                    <a:schemeClr val="tx1"/>
                  </a:solidFill>
                </a:rPr>
                <a:t> </a:t>
              </a:r>
              <a:r>
                <a:rPr lang="sv-SE" sz="1200" i="1" dirty="0" err="1" smtClean="0">
                  <a:solidFill>
                    <a:schemeClr val="tx1"/>
                  </a:solidFill>
                </a:rPr>
                <a:t>Testing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Oval Callout 23"/>
          <p:cNvSpPr/>
          <p:nvPr/>
        </p:nvSpPr>
        <p:spPr>
          <a:xfrm>
            <a:off x="878614" y="2614530"/>
            <a:ext cx="1591177" cy="1668607"/>
          </a:xfrm>
          <a:prstGeom prst="wedgeEllipseCallout">
            <a:avLst>
              <a:gd name="adj1" fmla="val 76245"/>
              <a:gd name="adj2" fmla="val 1651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Tool </a:t>
            </a:r>
            <a:r>
              <a:rPr lang="en-US" sz="1000" dirty="0">
                <a:solidFill>
                  <a:schemeClr val="tx1"/>
                </a:solidFill>
              </a:rPr>
              <a:t>to take care of incoming field test data for functional testing often software based services</a:t>
            </a:r>
          </a:p>
        </p:txBody>
      </p:sp>
      <p:sp>
        <p:nvSpPr>
          <p:cNvPr id="25" name="Oval Callout 24"/>
          <p:cNvSpPr/>
          <p:nvPr/>
        </p:nvSpPr>
        <p:spPr>
          <a:xfrm>
            <a:off x="7125536" y="2338461"/>
            <a:ext cx="1922211" cy="1525069"/>
          </a:xfrm>
          <a:prstGeom prst="wedgeEllipseCallout">
            <a:avLst>
              <a:gd name="adj1" fmla="val -68137"/>
              <a:gd name="adj2" fmla="val 20198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Remote </a:t>
            </a:r>
            <a:r>
              <a:rPr lang="en-US" sz="1000" dirty="0">
                <a:solidFill>
                  <a:schemeClr val="tx1"/>
                </a:solidFill>
              </a:rPr>
              <a:t>retrieval </a:t>
            </a:r>
            <a:r>
              <a:rPr lang="en-US" sz="1000" dirty="0" smtClean="0">
                <a:solidFill>
                  <a:schemeClr val="tx1"/>
                </a:solidFill>
              </a:rPr>
              <a:t>and storage of </a:t>
            </a:r>
            <a:r>
              <a:rPr lang="en-US" sz="1000" dirty="0">
                <a:solidFill>
                  <a:schemeClr val="tx1"/>
                </a:solidFill>
              </a:rPr>
              <a:t>test and measurement data from test vehicles around the world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26" name="Oval Callout 25"/>
          <p:cNvSpPr/>
          <p:nvPr/>
        </p:nvSpPr>
        <p:spPr>
          <a:xfrm>
            <a:off x="934262" y="1318761"/>
            <a:ext cx="3484170" cy="1215192"/>
          </a:xfrm>
          <a:prstGeom prst="wedgeEllipseCallout">
            <a:avLst>
              <a:gd name="adj1" fmla="val 48678"/>
              <a:gd name="adj2" fmla="val 8192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Communication platform for Remote </a:t>
            </a:r>
            <a:r>
              <a:rPr lang="en-US" sz="1000" dirty="0">
                <a:solidFill>
                  <a:schemeClr val="tx1"/>
                </a:solidFill>
              </a:rPr>
              <a:t>retrieval </a:t>
            </a:r>
            <a:r>
              <a:rPr lang="en-US" sz="1000" dirty="0" smtClean="0">
                <a:solidFill>
                  <a:schemeClr val="tx1"/>
                </a:solidFill>
              </a:rPr>
              <a:t>and storage of </a:t>
            </a:r>
            <a:r>
              <a:rPr lang="en-US" sz="1000" dirty="0">
                <a:solidFill>
                  <a:schemeClr val="tx1"/>
                </a:solidFill>
              </a:rPr>
              <a:t>test and measurement data from test vehicles around the </a:t>
            </a:r>
            <a:r>
              <a:rPr lang="en-US" sz="1000" dirty="0" smtClean="0">
                <a:solidFill>
                  <a:schemeClr val="tx1"/>
                </a:solidFill>
              </a:rPr>
              <a:t>world including configuration of data loggers</a:t>
            </a:r>
          </a:p>
        </p:txBody>
      </p:sp>
      <p:sp>
        <p:nvSpPr>
          <p:cNvPr id="27" name="Oval Callout 26"/>
          <p:cNvSpPr/>
          <p:nvPr/>
        </p:nvSpPr>
        <p:spPr>
          <a:xfrm>
            <a:off x="5646781" y="867059"/>
            <a:ext cx="2132593" cy="903404"/>
          </a:xfrm>
          <a:prstGeom prst="wedgeEllipseCallout">
            <a:avLst>
              <a:gd name="adj1" fmla="val -38616"/>
              <a:gd name="adj2" fmla="val 103558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Tool to support Tester with Dynamic Test Codes and intuitive Report Templates  </a:t>
            </a:r>
          </a:p>
        </p:txBody>
      </p:sp>
      <p:sp>
        <p:nvSpPr>
          <p:cNvPr id="28" name="Oval Callout 27"/>
          <p:cNvSpPr/>
          <p:nvPr/>
        </p:nvSpPr>
        <p:spPr>
          <a:xfrm>
            <a:off x="5449367" y="4843305"/>
            <a:ext cx="1907797" cy="1020596"/>
          </a:xfrm>
          <a:prstGeom prst="wedgeEllipseCallout">
            <a:avLst>
              <a:gd name="adj1" fmla="val -39475"/>
              <a:gd name="adj2" fmla="val -10098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Hardware solution (Tablet + App) for Tester of Vehicle based on Test Manager</a:t>
            </a:r>
          </a:p>
        </p:txBody>
      </p:sp>
      <p:sp>
        <p:nvSpPr>
          <p:cNvPr id="29" name="Oval Callout 28"/>
          <p:cNvSpPr/>
          <p:nvPr/>
        </p:nvSpPr>
        <p:spPr>
          <a:xfrm>
            <a:off x="2752883" y="5006194"/>
            <a:ext cx="1804737" cy="1109912"/>
          </a:xfrm>
          <a:prstGeom prst="wedgeEllipseCallout">
            <a:avLst>
              <a:gd name="adj1" fmla="val 25855"/>
              <a:gd name="adj2" fmla="val -10392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Improved solution to be able to refine/review retrieved test data for increased quality</a:t>
            </a:r>
          </a:p>
        </p:txBody>
      </p:sp>
      <p:pic>
        <p:nvPicPr>
          <p:cNvPr id="2050" name="Picture 2" descr="C:\Users\v006896\AppData\Local\Microsoft\Windows\Temporary Internet Files\Content.IE5\SR3AN9OZ\tablet-2-512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571" y="5480438"/>
            <a:ext cx="635668" cy="635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://sebd2015.dia.uniroma3.it/img/database_topics.jpg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239" y="3913134"/>
            <a:ext cx="995915" cy="94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v006896\AppData\Local\Temp\SNAGHTMLa05b6e4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481" y="227937"/>
            <a:ext cx="1222041" cy="900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72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Request</a:t>
            </a:r>
            <a:r>
              <a:rPr lang="sv-SE" dirty="0"/>
              <a:t/>
            </a:r>
            <a:br>
              <a:rPr lang="sv-SE" dirty="0"/>
            </a:br>
            <a:r>
              <a:rPr lang="sv-SE" sz="2400" b="0" i="1" dirty="0" smtClean="0"/>
              <a:t>Scope</a:t>
            </a:r>
            <a:r>
              <a:rPr lang="sv-SE" b="0" i="1" dirty="0"/>
              <a:t/>
            </a:r>
            <a:br>
              <a:rPr lang="sv-SE" b="0" i="1" dirty="0"/>
            </a:b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sp>
        <p:nvSpPr>
          <p:cNvPr id="8" name="Content Placeholder 35"/>
          <p:cNvSpPr>
            <a:spLocks noGrp="1"/>
          </p:cNvSpPr>
          <p:nvPr>
            <p:ph idx="1"/>
          </p:nvPr>
        </p:nvSpPr>
        <p:spPr>
          <a:xfrm>
            <a:off x="322262" y="1419209"/>
            <a:ext cx="4718969" cy="3898900"/>
          </a:xfrm>
        </p:spPr>
        <p:txBody>
          <a:bodyPr>
            <a:noAutofit/>
          </a:bodyPr>
          <a:lstStyle/>
          <a:p>
            <a:r>
              <a:rPr lang="sv-SE" sz="1400" dirty="0" err="1" smtClean="0"/>
              <a:t>Initiate</a:t>
            </a:r>
            <a:r>
              <a:rPr lang="sv-SE" sz="1400" dirty="0" smtClean="0"/>
              <a:t> </a:t>
            </a:r>
            <a:r>
              <a:rPr lang="sv-SE" sz="1400" b="1" dirty="0" smtClean="0"/>
              <a:t>Pre-</a:t>
            </a:r>
            <a:r>
              <a:rPr lang="sv-SE" sz="1400" b="1" dirty="0" err="1" smtClean="0"/>
              <a:t>study</a:t>
            </a:r>
            <a:r>
              <a:rPr lang="sv-SE" sz="1400" b="1" dirty="0" smtClean="0"/>
              <a:t> </a:t>
            </a:r>
            <a:r>
              <a:rPr lang="sv-SE" sz="1400" b="1" dirty="0" err="1" smtClean="0"/>
              <a:t>Activity</a:t>
            </a:r>
            <a:endParaRPr lang="sv-SE" sz="1400" b="1" dirty="0"/>
          </a:p>
          <a:p>
            <a:r>
              <a:rPr lang="sv-SE" sz="1400" dirty="0" smtClean="0"/>
              <a:t>Pre-</a:t>
            </a:r>
            <a:r>
              <a:rPr lang="sv-SE" sz="1400" dirty="0" err="1" smtClean="0"/>
              <a:t>study</a:t>
            </a:r>
            <a:r>
              <a:rPr lang="sv-SE" sz="1400" dirty="0" smtClean="0"/>
              <a:t> </a:t>
            </a:r>
            <a:r>
              <a:rPr lang="sv-SE" sz="1400" dirty="0" err="1" smtClean="0"/>
              <a:t>Deliverables</a:t>
            </a:r>
            <a:endParaRPr lang="sv-SE" sz="1400" dirty="0" smtClean="0"/>
          </a:p>
          <a:p>
            <a:pPr lvl="1"/>
            <a:r>
              <a:rPr lang="sv-SE" sz="1400" dirty="0" err="1" smtClean="0"/>
              <a:t>Define</a:t>
            </a:r>
            <a:r>
              <a:rPr lang="sv-SE" sz="1400" dirty="0" smtClean="0"/>
              <a:t> business </a:t>
            </a:r>
            <a:r>
              <a:rPr lang="sv-SE" sz="1400" dirty="0" err="1" smtClean="0"/>
              <a:t>requirements</a:t>
            </a:r>
            <a:r>
              <a:rPr lang="sv-SE" sz="1400" dirty="0" smtClean="0"/>
              <a:t> &amp; </a:t>
            </a:r>
            <a:r>
              <a:rPr lang="sv-SE" sz="1400" dirty="0" err="1" smtClean="0"/>
              <a:t>related</a:t>
            </a:r>
            <a:r>
              <a:rPr lang="sv-SE" sz="1400" dirty="0" smtClean="0"/>
              <a:t> </a:t>
            </a:r>
            <a:r>
              <a:rPr lang="sv-SE" sz="1400" dirty="0" err="1" smtClean="0"/>
              <a:t>scope</a:t>
            </a:r>
            <a:endParaRPr lang="sv-SE" sz="1400" dirty="0" smtClean="0"/>
          </a:p>
          <a:p>
            <a:pPr lvl="1"/>
            <a:r>
              <a:rPr lang="sv-SE" sz="1400" dirty="0" err="1" smtClean="0"/>
              <a:t>Define</a:t>
            </a:r>
            <a:r>
              <a:rPr lang="sv-SE" sz="1400" dirty="0" smtClean="0"/>
              <a:t> relevant Information </a:t>
            </a:r>
            <a:r>
              <a:rPr lang="sv-SE" sz="1400" dirty="0" err="1" smtClean="0"/>
              <a:t>Architecture</a:t>
            </a:r>
            <a:r>
              <a:rPr lang="sv-SE" sz="1400" dirty="0" smtClean="0"/>
              <a:t> to support </a:t>
            </a:r>
            <a:r>
              <a:rPr lang="sv-SE" sz="1400" dirty="0" err="1" smtClean="0"/>
              <a:t>scope</a:t>
            </a:r>
            <a:endParaRPr lang="sv-SE" sz="1400" dirty="0" smtClean="0"/>
          </a:p>
          <a:p>
            <a:pPr lvl="1"/>
            <a:r>
              <a:rPr lang="sv-SE" sz="1400" dirty="0" err="1" smtClean="0"/>
              <a:t>Propose</a:t>
            </a:r>
            <a:r>
              <a:rPr lang="sv-SE" sz="1400" dirty="0" smtClean="0"/>
              <a:t> </a:t>
            </a:r>
            <a:r>
              <a:rPr lang="sv-SE" sz="1400" dirty="0" err="1" smtClean="0"/>
              <a:t>project</a:t>
            </a:r>
            <a:r>
              <a:rPr lang="sv-SE" sz="1400" dirty="0" smtClean="0"/>
              <a:t> set-</a:t>
            </a:r>
            <a:r>
              <a:rPr lang="sv-SE" sz="1400" dirty="0" err="1" smtClean="0"/>
              <a:t>up</a:t>
            </a:r>
            <a:r>
              <a:rPr lang="sv-SE" sz="1400" dirty="0" smtClean="0"/>
              <a:t> (</a:t>
            </a:r>
            <a:r>
              <a:rPr lang="sv-SE" sz="1400" dirty="0" err="1" smtClean="0"/>
              <a:t>one</a:t>
            </a:r>
            <a:r>
              <a:rPr lang="sv-SE" sz="1400" dirty="0" smtClean="0"/>
              <a:t> or </a:t>
            </a:r>
            <a:r>
              <a:rPr lang="sv-SE" sz="1400" dirty="0" err="1" smtClean="0"/>
              <a:t>many</a:t>
            </a:r>
            <a:r>
              <a:rPr lang="sv-SE" sz="1400" dirty="0" smtClean="0"/>
              <a:t>) </a:t>
            </a:r>
            <a:r>
              <a:rPr lang="sv-SE" sz="1400" dirty="0" err="1" smtClean="0"/>
              <a:t>including</a:t>
            </a:r>
            <a:r>
              <a:rPr lang="sv-SE" sz="1400" dirty="0" smtClean="0"/>
              <a:t> </a:t>
            </a:r>
            <a:r>
              <a:rPr lang="sv-SE" sz="1400" dirty="0" err="1" smtClean="0"/>
              <a:t>deliverables</a:t>
            </a:r>
            <a:endParaRPr lang="sv-SE" sz="1400" dirty="0" smtClean="0"/>
          </a:p>
          <a:p>
            <a:pPr lvl="1"/>
            <a:r>
              <a:rPr lang="sv-SE" sz="1400" dirty="0" err="1" smtClean="0"/>
              <a:t>Define</a:t>
            </a:r>
            <a:r>
              <a:rPr lang="sv-SE" sz="1400" dirty="0" smtClean="0"/>
              <a:t> </a:t>
            </a:r>
            <a:r>
              <a:rPr lang="sv-SE" sz="1400" dirty="0" err="1" smtClean="0"/>
              <a:t>related</a:t>
            </a:r>
            <a:r>
              <a:rPr lang="sv-SE" sz="1400" dirty="0" smtClean="0"/>
              <a:t> business </a:t>
            </a:r>
            <a:r>
              <a:rPr lang="sv-SE" sz="1400" dirty="0" err="1" smtClean="0"/>
              <a:t>case</a:t>
            </a:r>
            <a:r>
              <a:rPr lang="sv-SE" sz="1400" dirty="0" smtClean="0"/>
              <a:t> for this </a:t>
            </a:r>
            <a:r>
              <a:rPr lang="sv-SE" sz="1400" dirty="0" err="1" smtClean="0"/>
              <a:t>initiative</a:t>
            </a:r>
            <a:endParaRPr lang="sv-SE" sz="1400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>
          <a:xfrm>
            <a:off x="5041232" y="841694"/>
            <a:ext cx="3898230" cy="4518508"/>
          </a:xfrm>
        </p:spPr>
        <p:txBody>
          <a:bodyPr>
            <a:normAutofit/>
          </a:bodyPr>
          <a:lstStyle/>
          <a:p>
            <a:r>
              <a:rPr lang="sv-SE" sz="1400" dirty="0" err="1"/>
              <a:t>Request</a:t>
            </a:r>
            <a:r>
              <a:rPr lang="sv-SE" sz="1400" dirty="0"/>
              <a:t> for 2 initial </a:t>
            </a:r>
            <a:r>
              <a:rPr lang="sv-SE" sz="1400" dirty="0" err="1"/>
              <a:t>resources</a:t>
            </a:r>
            <a:r>
              <a:rPr lang="sv-SE" sz="1400" dirty="0"/>
              <a:t> (from Group IT</a:t>
            </a:r>
            <a:r>
              <a:rPr lang="sv-SE" sz="1400" dirty="0" smtClean="0"/>
              <a:t>) for Aug </a:t>
            </a:r>
            <a:r>
              <a:rPr lang="sv-SE" sz="1400" dirty="0" smtClean="0">
                <a:sym typeface="Wingdings" panose="05000000000000000000" pitchFamily="2" charset="2"/>
              </a:rPr>
              <a:t> Dec</a:t>
            </a:r>
            <a:endParaRPr lang="sv-SE" sz="1400" dirty="0"/>
          </a:p>
          <a:p>
            <a:pPr lvl="1"/>
            <a:r>
              <a:rPr lang="sv-SE" sz="1400" dirty="0"/>
              <a:t>1 Pre </a:t>
            </a:r>
            <a:r>
              <a:rPr lang="sv-SE" sz="1400" dirty="0" err="1"/>
              <a:t>Study</a:t>
            </a:r>
            <a:r>
              <a:rPr lang="sv-SE" sz="1400" dirty="0"/>
              <a:t> </a:t>
            </a:r>
            <a:r>
              <a:rPr lang="sv-SE" sz="1400" dirty="0" err="1"/>
              <a:t>Leader</a:t>
            </a:r>
            <a:r>
              <a:rPr lang="sv-SE" sz="1400" dirty="0"/>
              <a:t> (</a:t>
            </a:r>
            <a:r>
              <a:rPr lang="sv-SE" sz="1400" dirty="0" err="1"/>
              <a:t>approx</a:t>
            </a:r>
            <a:r>
              <a:rPr lang="sv-SE" sz="1400" dirty="0"/>
              <a:t> 80% FTE</a:t>
            </a:r>
            <a:r>
              <a:rPr lang="sv-SE" sz="1400" dirty="0" smtClean="0"/>
              <a:t>) </a:t>
            </a:r>
            <a:r>
              <a:rPr lang="sv-SE" sz="1400" dirty="0" err="1" smtClean="0"/>
              <a:t>becoming</a:t>
            </a:r>
            <a:r>
              <a:rPr lang="sv-SE" sz="1400" dirty="0" smtClean="0"/>
              <a:t> CPM later on</a:t>
            </a:r>
            <a:endParaRPr lang="sv-SE" sz="1400" dirty="0"/>
          </a:p>
          <a:p>
            <a:pPr lvl="1"/>
            <a:r>
              <a:rPr lang="sv-SE" sz="1400" dirty="0"/>
              <a:t>1 Information </a:t>
            </a:r>
            <a:r>
              <a:rPr lang="sv-SE" sz="1400" dirty="0" err="1"/>
              <a:t>Architect</a:t>
            </a:r>
            <a:r>
              <a:rPr lang="sv-SE" sz="1400" dirty="0"/>
              <a:t> (</a:t>
            </a:r>
            <a:r>
              <a:rPr lang="sv-SE" sz="1400" dirty="0" err="1"/>
              <a:t>approx</a:t>
            </a:r>
            <a:r>
              <a:rPr lang="sv-SE" sz="1400" dirty="0"/>
              <a:t> FTE TBD)</a:t>
            </a:r>
          </a:p>
          <a:p>
            <a:pPr lvl="1"/>
            <a:r>
              <a:rPr lang="sv-SE" sz="1400" dirty="0" err="1"/>
              <a:t>Additional</a:t>
            </a:r>
            <a:r>
              <a:rPr lang="sv-SE" sz="1400" dirty="0"/>
              <a:t> </a:t>
            </a:r>
            <a:r>
              <a:rPr lang="sv-SE" sz="1400" dirty="0" err="1"/>
              <a:t>resources</a:t>
            </a:r>
            <a:r>
              <a:rPr lang="sv-SE" sz="1400" dirty="0"/>
              <a:t> - TBD</a:t>
            </a:r>
          </a:p>
          <a:p>
            <a:r>
              <a:rPr lang="sv-SE" sz="1400" b="1" dirty="0" err="1"/>
              <a:t>Requested</a:t>
            </a:r>
            <a:r>
              <a:rPr lang="sv-SE" sz="1400" b="1" dirty="0"/>
              <a:t> for </a:t>
            </a:r>
            <a:r>
              <a:rPr lang="sv-SE" sz="1400" b="1" dirty="0" err="1"/>
              <a:t>relase</a:t>
            </a:r>
            <a:r>
              <a:rPr lang="sv-SE" sz="1400" b="1" dirty="0"/>
              <a:t> by L3 V&amp;V: </a:t>
            </a:r>
            <a:endParaRPr lang="sv-SE" sz="1400" b="1" dirty="0" smtClean="0"/>
          </a:p>
          <a:p>
            <a:pPr lvl="1"/>
            <a:r>
              <a:rPr lang="sv-SE" sz="1400" b="1" dirty="0" smtClean="0"/>
              <a:t>600 </a:t>
            </a:r>
            <a:r>
              <a:rPr lang="sv-SE" sz="1400" b="1" dirty="0" err="1" smtClean="0"/>
              <a:t>kSEK</a:t>
            </a:r>
            <a:endParaRPr lang="sv-SE" sz="1400" b="1" dirty="0" smtClean="0"/>
          </a:p>
          <a:p>
            <a:r>
              <a:rPr lang="sv-SE" sz="1200" dirty="0" smtClean="0"/>
              <a:t>Budget </a:t>
            </a:r>
            <a:r>
              <a:rPr lang="sv-SE" sz="1200" dirty="0" err="1" smtClean="0"/>
              <a:t>available</a:t>
            </a:r>
            <a:r>
              <a:rPr lang="sv-SE" sz="1200" dirty="0" smtClean="0"/>
              <a:t> 2016 (</a:t>
            </a:r>
            <a:r>
              <a:rPr lang="sv-SE" sz="1200" dirty="0" err="1" smtClean="0"/>
              <a:t>Combined</a:t>
            </a:r>
            <a:r>
              <a:rPr lang="sv-SE" sz="1200" dirty="0" smtClean="0"/>
              <a:t> for all TCP* </a:t>
            </a:r>
            <a:r>
              <a:rPr lang="sv-SE" sz="1200" dirty="0" err="1" smtClean="0"/>
              <a:t>initiatives</a:t>
            </a:r>
            <a:r>
              <a:rPr lang="sv-SE" sz="1200" dirty="0" smtClean="0"/>
              <a:t>): </a:t>
            </a:r>
          </a:p>
          <a:p>
            <a:pPr lvl="1"/>
            <a:r>
              <a:rPr lang="sv-SE" sz="1200" dirty="0" smtClean="0"/>
              <a:t>1 200 </a:t>
            </a:r>
            <a:r>
              <a:rPr lang="sv-SE" sz="1200" dirty="0" err="1" smtClean="0"/>
              <a:t>kSEK</a:t>
            </a:r>
            <a:endParaRPr lang="sv-SE" sz="1200" dirty="0"/>
          </a:p>
          <a:p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5041232" y="6352674"/>
            <a:ext cx="25746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i="1" baseline="30000" dirty="0" smtClean="0"/>
              <a:t>*)</a:t>
            </a:r>
            <a:r>
              <a:rPr lang="sv-SE" sz="1200" i="1" dirty="0" smtClean="0"/>
              <a:t>TCP – Test Collaboration </a:t>
            </a:r>
            <a:r>
              <a:rPr lang="sv-SE" sz="1200" i="1" dirty="0" err="1" smtClean="0"/>
              <a:t>Platform</a:t>
            </a:r>
            <a:endParaRPr lang="en-US" sz="1200" i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80" y="4572261"/>
            <a:ext cx="4201708" cy="1287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1129085" y="4746929"/>
            <a:ext cx="612251" cy="32600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57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1995" y="2519834"/>
            <a:ext cx="8229600" cy="1143000"/>
          </a:xfrm>
        </p:spPr>
        <p:txBody>
          <a:bodyPr/>
          <a:lstStyle/>
          <a:p>
            <a:r>
              <a:rPr lang="sv-SE" dirty="0" smtClean="0"/>
              <a:t>Appendix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54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1995" y="2519834"/>
            <a:ext cx="8229600" cy="1143000"/>
          </a:xfrm>
        </p:spPr>
        <p:txBody>
          <a:bodyPr/>
          <a:lstStyle/>
          <a:p>
            <a:r>
              <a:rPr lang="sv-SE" dirty="0" smtClean="0"/>
              <a:t>TCP </a:t>
            </a:r>
            <a:r>
              <a:rPr lang="sv-SE" dirty="0" err="1" smtClean="0"/>
              <a:t>Concept</a:t>
            </a:r>
            <a:r>
              <a:rPr lang="sv-SE" dirty="0" smtClean="0"/>
              <a:t/>
            </a:r>
            <a:br>
              <a:rPr lang="sv-SE" dirty="0" smtClean="0"/>
            </a:br>
            <a:r>
              <a:rPr lang="sv-SE" sz="2400" b="0" i="1" dirty="0" smtClean="0"/>
              <a:t>Test Collaboration </a:t>
            </a:r>
            <a:r>
              <a:rPr lang="sv-SE" sz="2400" b="0" i="1" dirty="0" err="1" smtClean="0"/>
              <a:t>Platform</a:t>
            </a:r>
            <a:endParaRPr lang="en-US" b="0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Powertrain Engineering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sv-SE" noProof="0" smtClean="0"/>
              <a:t>Date</a:t>
            </a:r>
            <a:endParaRPr lang="en-US" noProof="0" dirty="0"/>
          </a:p>
        </p:txBody>
      </p:sp>
      <p:pic>
        <p:nvPicPr>
          <p:cNvPr id="6" name="Picture 1" descr="image00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24" y="3485656"/>
            <a:ext cx="2009456" cy="806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848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221" y="1254984"/>
            <a:ext cx="4894779" cy="2466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89" y="1575500"/>
            <a:ext cx="3544411" cy="107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7" y="1869138"/>
            <a:ext cx="5334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37" y="1884420"/>
            <a:ext cx="516444" cy="27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Rectangle 105"/>
          <p:cNvSpPr/>
          <p:nvPr/>
        </p:nvSpPr>
        <p:spPr>
          <a:xfrm>
            <a:off x="8410469" y="2625947"/>
            <a:ext cx="663191" cy="1160702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000" smtClean="0">
              <a:solidFill>
                <a:schemeClr val="tx1"/>
              </a:solidFill>
            </a:endParaRPr>
          </a:p>
        </p:txBody>
      </p:sp>
      <p:sp>
        <p:nvSpPr>
          <p:cNvPr id="127" name="Flowchart: Stored Data 126"/>
          <p:cNvSpPr/>
          <p:nvPr/>
        </p:nvSpPr>
        <p:spPr>
          <a:xfrm>
            <a:off x="3823823" y="1364056"/>
            <a:ext cx="992412" cy="153785"/>
          </a:xfrm>
          <a:prstGeom prst="flowChartOnlineStorage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800" dirty="0" smtClean="0">
                <a:solidFill>
                  <a:schemeClr val="tx1"/>
                </a:solidFill>
              </a:rPr>
              <a:t>Re-plan</a:t>
            </a:r>
          </a:p>
        </p:txBody>
      </p:sp>
      <p:sp>
        <p:nvSpPr>
          <p:cNvPr id="128" name="Flowchart: Stored Data 127"/>
          <p:cNvSpPr/>
          <p:nvPr/>
        </p:nvSpPr>
        <p:spPr>
          <a:xfrm>
            <a:off x="1050185" y="1314348"/>
            <a:ext cx="584640" cy="261152"/>
          </a:xfrm>
          <a:prstGeom prst="flowChartOnlineStorage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800" dirty="0" smtClean="0">
                <a:solidFill>
                  <a:schemeClr val="tx1"/>
                </a:solidFill>
              </a:rPr>
              <a:t>Up- date</a:t>
            </a:r>
          </a:p>
        </p:txBody>
      </p:sp>
      <p:cxnSp>
        <p:nvCxnSpPr>
          <p:cNvPr id="123" name="Straight Arrow Connector 122"/>
          <p:cNvCxnSpPr>
            <a:stCxn id="127" idx="1"/>
            <a:endCxn id="128" idx="3"/>
          </p:cNvCxnSpPr>
          <p:nvPr/>
        </p:nvCxnSpPr>
        <p:spPr>
          <a:xfrm flipH="1">
            <a:off x="1537385" y="1440949"/>
            <a:ext cx="2286438" cy="397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Elbow Connector 1023"/>
          <p:cNvCxnSpPr/>
          <p:nvPr/>
        </p:nvCxnSpPr>
        <p:spPr>
          <a:xfrm rot="10800000">
            <a:off x="4698940" y="1440948"/>
            <a:ext cx="463065" cy="428190"/>
          </a:xfrm>
          <a:prstGeom prst="bentConnector3">
            <a:avLst>
              <a:gd name="adj1" fmla="val 91"/>
            </a:avLst>
          </a:prstGeom>
          <a:ln w="127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Elbow Connector 1033"/>
          <p:cNvCxnSpPr/>
          <p:nvPr/>
        </p:nvCxnSpPr>
        <p:spPr>
          <a:xfrm rot="10800000">
            <a:off x="1545215" y="1444924"/>
            <a:ext cx="1090584" cy="332574"/>
          </a:xfrm>
          <a:prstGeom prst="bentConnector3">
            <a:avLst>
              <a:gd name="adj1" fmla="val -676"/>
            </a:avLst>
          </a:prstGeom>
          <a:ln w="127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Elbow Connector 1041"/>
          <p:cNvCxnSpPr>
            <a:stCxn id="128" idx="1"/>
            <a:endCxn id="1032" idx="0"/>
          </p:cNvCxnSpPr>
          <p:nvPr/>
        </p:nvCxnSpPr>
        <p:spPr>
          <a:xfrm rot="10800000" flipV="1">
            <a:off x="906759" y="1444924"/>
            <a:ext cx="143426" cy="439496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9323" y="2817774"/>
            <a:ext cx="9747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b="1" dirty="0" smtClean="0"/>
              <a:t>V&amp;V plan</a:t>
            </a:r>
          </a:p>
          <a:p>
            <a:r>
              <a:rPr lang="sv-SE" sz="1000" dirty="0" smtClean="0"/>
              <a:t>Defines acceptance criteria and methods. Selecting test objects and create time plan.</a:t>
            </a:r>
          </a:p>
        </p:txBody>
      </p:sp>
      <p:cxnSp>
        <p:nvCxnSpPr>
          <p:cNvPr id="9" name="Elbow Connector 8"/>
          <p:cNvCxnSpPr>
            <a:stCxn id="5" idx="2"/>
            <a:endCxn id="6" idx="2"/>
          </p:cNvCxnSpPr>
          <p:nvPr/>
        </p:nvCxnSpPr>
        <p:spPr>
          <a:xfrm rot="16200000" flipH="1">
            <a:off x="-46700" y="4878521"/>
            <a:ext cx="1536879" cy="370039"/>
          </a:xfrm>
          <a:prstGeom prst="bentConnector2">
            <a:avLst/>
          </a:prstGeom>
          <a:ln w="12700">
            <a:solidFill>
              <a:schemeClr val="tx1"/>
            </a:solidFill>
            <a:headEnd type="arrow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06759" y="2817774"/>
            <a:ext cx="154423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b="1" dirty="0" smtClean="0"/>
              <a:t>Test request</a:t>
            </a:r>
          </a:p>
          <a:p>
            <a:r>
              <a:rPr lang="sv-SE" sz="1000" dirty="0" smtClean="0"/>
              <a:t>Based on V&amp;V plan the test should be initiated</a:t>
            </a:r>
            <a:br>
              <a:rPr lang="sv-SE" sz="1000" dirty="0" smtClean="0"/>
            </a:br>
            <a:r>
              <a:rPr lang="sv-SE" sz="1000" dirty="0" smtClean="0"/>
              <a:t>e.g. n-8 weeks before the actual test should start.</a:t>
            </a:r>
          </a:p>
          <a:p>
            <a:r>
              <a:rPr lang="sv-SE" sz="1000" dirty="0" smtClean="0"/>
              <a:t>In order to secure parts, material, resources and test object build. Quotation secured.</a:t>
            </a:r>
            <a:br>
              <a:rPr lang="sv-SE" sz="1000" dirty="0" smtClean="0"/>
            </a:br>
            <a:endParaRPr lang="sv-SE" sz="1000" dirty="0" smtClean="0"/>
          </a:p>
        </p:txBody>
      </p:sp>
      <p:cxnSp>
        <p:nvCxnSpPr>
          <p:cNvPr id="18" name="Elbow Connector 17"/>
          <p:cNvCxnSpPr>
            <a:stCxn id="16" idx="2"/>
          </p:cNvCxnSpPr>
          <p:nvPr/>
        </p:nvCxnSpPr>
        <p:spPr>
          <a:xfrm rot="16200000" flipH="1">
            <a:off x="1212873" y="5068879"/>
            <a:ext cx="932005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arrow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728379" y="2809456"/>
            <a:ext cx="16842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b="1" dirty="0" smtClean="0"/>
              <a:t>Prepare for test</a:t>
            </a:r>
            <a:r>
              <a:rPr lang="sv-SE" sz="1000" dirty="0" smtClean="0"/>
              <a:t/>
            </a:r>
            <a:br>
              <a:rPr lang="sv-SE" sz="1000" dirty="0" smtClean="0"/>
            </a:br>
            <a:r>
              <a:rPr lang="sv-SE" sz="1000" dirty="0" smtClean="0"/>
              <a:t>The test object is </a:t>
            </a:r>
          </a:p>
          <a:p>
            <a:r>
              <a:rPr lang="sv-SE" sz="1000" dirty="0" smtClean="0"/>
              <a:t>e.g. prepared with measurement equipment. The test procedure and method is prepared and secured. </a:t>
            </a:r>
            <a:r>
              <a:rPr lang="sv-SE" sz="1000" dirty="0"/>
              <a:t/>
            </a:r>
            <a:br>
              <a:rPr lang="sv-SE" sz="1000" dirty="0"/>
            </a:br>
            <a:endParaRPr lang="sv-SE" sz="1000" dirty="0" smtClean="0"/>
          </a:p>
        </p:txBody>
      </p:sp>
      <p:sp>
        <p:nvSpPr>
          <p:cNvPr id="79" name="TextBox 78"/>
          <p:cNvSpPr txBox="1"/>
          <p:nvPr/>
        </p:nvSpPr>
        <p:spPr>
          <a:xfrm>
            <a:off x="5412609" y="3206298"/>
            <a:ext cx="17280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b="1" dirty="0" smtClean="0"/>
              <a:t>Perform test</a:t>
            </a:r>
            <a:r>
              <a:rPr lang="sv-SE" sz="1000" dirty="0" smtClean="0"/>
              <a:t/>
            </a:r>
            <a:br>
              <a:rPr lang="sv-SE" sz="1000" dirty="0" smtClean="0"/>
            </a:br>
            <a:r>
              <a:rPr lang="sv-SE" sz="1000" dirty="0" smtClean="0"/>
              <a:t>Measurement systems and tools are efficient and control and give support during the test execution. </a:t>
            </a:r>
            <a:br>
              <a:rPr lang="sv-SE" sz="1000" dirty="0" smtClean="0"/>
            </a:br>
            <a:r>
              <a:rPr lang="sv-SE" sz="1000" dirty="0" smtClean="0"/>
              <a:t>E.g. test procedure, KPI, progress and status is available (results/running/faults found).</a:t>
            </a:r>
          </a:p>
        </p:txBody>
      </p:sp>
      <p:cxnSp>
        <p:nvCxnSpPr>
          <p:cNvPr id="23" name="Elbow Connector 22"/>
          <p:cNvCxnSpPr>
            <a:stCxn id="33" idx="2"/>
          </p:cNvCxnSpPr>
          <p:nvPr/>
        </p:nvCxnSpPr>
        <p:spPr>
          <a:xfrm rot="16200000" flipH="1">
            <a:off x="2259220" y="4666421"/>
            <a:ext cx="1664471" cy="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arrow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364023" y="3914347"/>
            <a:ext cx="1498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b="1" dirty="0" smtClean="0"/>
              <a:t>Data handling</a:t>
            </a:r>
          </a:p>
          <a:p>
            <a:r>
              <a:rPr lang="sv-SE" sz="1000" dirty="0" smtClean="0"/>
              <a:t>Results and data are analyzed, documented and published. </a:t>
            </a:r>
            <a:br>
              <a:rPr lang="sv-SE" sz="1000" dirty="0" smtClean="0"/>
            </a:br>
            <a:r>
              <a:rPr lang="sv-SE" sz="1000" dirty="0" smtClean="0"/>
              <a:t>The data is also made available to upload for analysis or as input for future testing. </a:t>
            </a:r>
          </a:p>
        </p:txBody>
      </p:sp>
      <p:cxnSp>
        <p:nvCxnSpPr>
          <p:cNvPr id="29" name="Elbow Connector 28"/>
          <p:cNvCxnSpPr>
            <a:endCxn id="6" idx="4"/>
          </p:cNvCxnSpPr>
          <p:nvPr/>
        </p:nvCxnSpPr>
        <p:spPr>
          <a:xfrm rot="16200000" flipH="1">
            <a:off x="7964747" y="5386258"/>
            <a:ext cx="594197" cy="297247"/>
          </a:xfrm>
          <a:prstGeom prst="bentConnector4">
            <a:avLst>
              <a:gd name="adj1" fmla="val 21952"/>
              <a:gd name="adj2" fmla="val 176906"/>
            </a:avLst>
          </a:prstGeom>
          <a:ln w="12700">
            <a:solidFill>
              <a:schemeClr val="tx1"/>
            </a:solidFill>
            <a:headEnd type="arrow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77" idx="2"/>
          </p:cNvCxnSpPr>
          <p:nvPr/>
        </p:nvCxnSpPr>
        <p:spPr>
          <a:xfrm>
            <a:off x="4570494" y="4132895"/>
            <a:ext cx="0" cy="1365763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359084" y="2818524"/>
            <a:ext cx="1464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b="1" dirty="0" smtClean="0"/>
              <a:t>Plan activities and resources</a:t>
            </a:r>
            <a:r>
              <a:rPr lang="sv-SE" sz="1000" dirty="0" smtClean="0"/>
              <a:t/>
            </a:r>
            <a:br>
              <a:rPr lang="sv-SE" sz="1000" dirty="0" smtClean="0"/>
            </a:br>
            <a:r>
              <a:rPr lang="sv-SE" sz="1000" dirty="0" smtClean="0"/>
              <a:t>All needed resources and budget is secured. </a:t>
            </a:r>
            <a:r>
              <a:rPr lang="sv-SE" sz="1000" dirty="0"/>
              <a:t/>
            </a:r>
            <a:br>
              <a:rPr lang="sv-SE" sz="1000" dirty="0"/>
            </a:br>
            <a:r>
              <a:rPr lang="sv-SE" sz="1000" dirty="0" smtClean="0"/>
              <a:t/>
            </a:r>
            <a:br>
              <a:rPr lang="sv-SE" sz="1000" dirty="0" smtClean="0"/>
            </a:br>
            <a:endParaRPr lang="sv-SE" sz="1000" dirty="0" smtClean="0"/>
          </a:p>
        </p:txBody>
      </p:sp>
      <p:cxnSp>
        <p:nvCxnSpPr>
          <p:cNvPr id="14" name="Elbow Connector 13"/>
          <p:cNvCxnSpPr>
            <a:stCxn id="79" idx="2"/>
          </p:cNvCxnSpPr>
          <p:nvPr/>
        </p:nvCxnSpPr>
        <p:spPr>
          <a:xfrm flipH="1">
            <a:off x="6270271" y="4837514"/>
            <a:ext cx="6350" cy="661144"/>
          </a:xfrm>
          <a:prstGeom prst="straightConnector1">
            <a:avLst/>
          </a:prstGeom>
          <a:ln w="12700">
            <a:solidFill>
              <a:schemeClr val="tx1"/>
            </a:solidFill>
            <a:headEnd type="arrow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30969" y="53460"/>
            <a:ext cx="809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002060"/>
                </a:solidFill>
              </a:rPr>
              <a:t>GTDM &amp; TCP </a:t>
            </a:r>
            <a:r>
              <a:rPr lang="fr-FR" sz="2400" dirty="0" smtClean="0">
                <a:solidFill>
                  <a:srgbClr val="002060"/>
                </a:solidFill>
              </a:rPr>
              <a:t>– </a:t>
            </a:r>
            <a:r>
              <a:rPr lang="fr-FR" sz="2400" dirty="0" err="1" smtClean="0">
                <a:solidFill>
                  <a:srgbClr val="002060"/>
                </a:solidFill>
              </a:rPr>
              <a:t>Conceptual</a:t>
            </a:r>
            <a:r>
              <a:rPr lang="fr-FR" sz="2400" dirty="0" smtClean="0">
                <a:solidFill>
                  <a:srgbClr val="002060"/>
                </a:solidFill>
              </a:rPr>
              <a:t> </a:t>
            </a:r>
            <a:r>
              <a:rPr lang="fr-FR" sz="2400" dirty="0" err="1" smtClean="0">
                <a:solidFill>
                  <a:srgbClr val="002060"/>
                </a:solidFill>
              </a:rPr>
              <a:t>map</a:t>
            </a:r>
            <a:endParaRPr lang="fr-FR" sz="2400" b="1" i="1" dirty="0" smtClean="0">
              <a:solidFill>
                <a:srgbClr val="00206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79512" y="930205"/>
            <a:ext cx="8958522" cy="5277273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37" name="Rectangle 36"/>
          <p:cNvSpPr/>
          <p:nvPr/>
        </p:nvSpPr>
        <p:spPr>
          <a:xfrm>
            <a:off x="7240772" y="1127199"/>
            <a:ext cx="1852215" cy="3358304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44" name="TextBox 43"/>
          <p:cNvSpPr txBox="1"/>
          <p:nvPr/>
        </p:nvSpPr>
        <p:spPr>
          <a:xfrm>
            <a:off x="261569" y="930206"/>
            <a:ext cx="377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2060"/>
                </a:solidFill>
              </a:rPr>
              <a:t>Test Collaboration Platform </a:t>
            </a:r>
            <a:endParaRPr lang="en-US" sz="1600" b="1" dirty="0">
              <a:solidFill>
                <a:srgbClr val="00206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31441" y="1127199"/>
            <a:ext cx="1475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GTDM Scope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419" y="1254984"/>
            <a:ext cx="1680571" cy="3347894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32" name="TextBox 31"/>
          <p:cNvSpPr txBox="1"/>
          <p:nvPr/>
        </p:nvSpPr>
        <p:spPr>
          <a:xfrm>
            <a:off x="1024116" y="2235450"/>
            <a:ext cx="1172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GHOST</a:t>
            </a:r>
            <a:br>
              <a:rPr lang="en-US" sz="1600" b="1" dirty="0" smtClean="0">
                <a:solidFill>
                  <a:srgbClr val="FF0000"/>
                </a:solidFill>
              </a:rPr>
            </a:b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6" name="Flowchart: Magnetic Disk 5"/>
          <p:cNvSpPr/>
          <p:nvPr/>
        </p:nvSpPr>
        <p:spPr>
          <a:xfrm>
            <a:off x="906759" y="5498658"/>
            <a:ext cx="7503710" cy="666646"/>
          </a:xfrm>
          <a:prstGeom prst="flowChartMagneticDisk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D</a:t>
            </a:r>
            <a:r>
              <a:rPr lang="sv-SE" sz="1200" b="1" dirty="0" smtClean="0">
                <a:solidFill>
                  <a:schemeClr val="tx1"/>
                </a:solidFill>
              </a:rPr>
              <a:t>ata information exchange</a:t>
            </a:r>
          </a:p>
          <a:p>
            <a:pPr algn="ctr"/>
            <a:r>
              <a:rPr lang="sv-SE" sz="1400" b="1" dirty="0" smtClean="0">
                <a:solidFill>
                  <a:schemeClr val="tx1"/>
                </a:solidFill>
              </a:rPr>
              <a:t>”Test Collaboration Platform”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55776" y="1262482"/>
            <a:ext cx="1360137" cy="3223021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35" name="TextBox 34"/>
          <p:cNvSpPr txBox="1"/>
          <p:nvPr/>
        </p:nvSpPr>
        <p:spPr>
          <a:xfrm>
            <a:off x="2781007" y="2403025"/>
            <a:ext cx="10428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HPG</a:t>
            </a:r>
            <a:br>
              <a:rPr lang="en-US" sz="1600" b="1" dirty="0" smtClean="0">
                <a:solidFill>
                  <a:srgbClr val="FF0000"/>
                </a:solidFill>
              </a:rPr>
            </a:br>
            <a:r>
              <a:rPr lang="en-US" sz="1600" b="1" dirty="0" smtClean="0">
                <a:solidFill>
                  <a:srgbClr val="FF0000"/>
                </a:solidFill>
              </a:rPr>
              <a:t>Planning tool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411362" y="3410849"/>
            <a:ext cx="2117029" cy="1074654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39" name="Rectangle 38"/>
          <p:cNvSpPr/>
          <p:nvPr/>
        </p:nvSpPr>
        <p:spPr>
          <a:xfrm>
            <a:off x="4411362" y="2111195"/>
            <a:ext cx="2117029" cy="1215160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38" name="TextBox 37"/>
          <p:cNvSpPr txBox="1"/>
          <p:nvPr/>
        </p:nvSpPr>
        <p:spPr>
          <a:xfrm>
            <a:off x="4524830" y="2354502"/>
            <a:ext cx="1202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Test Manager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24830" y="3654506"/>
            <a:ext cx="1202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Vehicle Logging Tool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0418" y="4593972"/>
            <a:ext cx="7113193" cy="706640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46" name="TextBox 45"/>
          <p:cNvSpPr txBox="1"/>
          <p:nvPr/>
        </p:nvSpPr>
        <p:spPr>
          <a:xfrm>
            <a:off x="2635800" y="4778015"/>
            <a:ext cx="2924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GHOST </a:t>
            </a:r>
            <a:r>
              <a:rPr lang="en-US" sz="1600" b="1" dirty="0" err="1" smtClean="0">
                <a:solidFill>
                  <a:srgbClr val="FF0000"/>
                </a:solidFill>
              </a:rPr>
              <a:t>incl</a:t>
            </a:r>
            <a:r>
              <a:rPr lang="en-US" sz="1600" b="1" dirty="0" smtClean="0">
                <a:solidFill>
                  <a:srgbClr val="FF0000"/>
                </a:solidFill>
              </a:rPr>
              <a:t> Test Module ?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99387" y="2480754"/>
            <a:ext cx="1172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 smtClean="0">
                <a:solidFill>
                  <a:srgbClr val="FF0000"/>
                </a:solidFill>
              </a:rPr>
              <a:t>Incl</a:t>
            </a:r>
            <a:r>
              <a:rPr lang="en-US" sz="1200" b="1" dirty="0" smtClean="0">
                <a:solidFill>
                  <a:srgbClr val="FF0000"/>
                </a:solidFill>
              </a:rPr>
              <a:t> Test Module?</a:t>
            </a:r>
            <a:br>
              <a:rPr lang="en-US" sz="1200" b="1" dirty="0" smtClean="0">
                <a:solidFill>
                  <a:srgbClr val="FF0000"/>
                </a:solidFill>
              </a:rPr>
            </a:b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012696" y="1296522"/>
            <a:ext cx="314318" cy="866778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49" name="Rectangle 48"/>
          <p:cNvSpPr/>
          <p:nvPr/>
        </p:nvSpPr>
        <p:spPr>
          <a:xfrm>
            <a:off x="4016564" y="2192558"/>
            <a:ext cx="314318" cy="1041464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50" name="Rectangle 49"/>
          <p:cNvSpPr/>
          <p:nvPr/>
        </p:nvSpPr>
        <p:spPr>
          <a:xfrm>
            <a:off x="4046906" y="3335193"/>
            <a:ext cx="314318" cy="1150310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51" name="TextBox 50"/>
          <p:cNvSpPr txBox="1"/>
          <p:nvPr/>
        </p:nvSpPr>
        <p:spPr>
          <a:xfrm rot="16200000">
            <a:off x="3769909" y="1581959"/>
            <a:ext cx="824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BOSS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 rot="16200000">
            <a:off x="3693352" y="2553772"/>
            <a:ext cx="984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AXXOS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3641803" y="3728176"/>
            <a:ext cx="1124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PROTUS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1080" y="59364"/>
            <a:ext cx="963918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sv-SE" sz="2000" i="1" dirty="0" smtClean="0">
                <a:solidFill>
                  <a:srgbClr val="FF0000"/>
                </a:solidFill>
              </a:rPr>
              <a:t>TO-BE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614907" y="2111195"/>
            <a:ext cx="525725" cy="2374308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56" name="TextBox 55"/>
          <p:cNvSpPr txBox="1"/>
          <p:nvPr/>
        </p:nvSpPr>
        <p:spPr>
          <a:xfrm rot="16200000">
            <a:off x="5760553" y="3116178"/>
            <a:ext cx="2348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Analyze/Reporting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412376" y="1296476"/>
            <a:ext cx="2691714" cy="727384"/>
          </a:xfrm>
          <a:prstGeom prst="rect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pic>
        <p:nvPicPr>
          <p:cNvPr id="1026" name="Picture 1" descr="image00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513" y="44624"/>
            <a:ext cx="2009456" cy="806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92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7" grpId="0" animBg="1"/>
      <p:bldP spid="44" grpId="0"/>
      <p:bldP spid="42" grpId="0"/>
      <p:bldP spid="31" grpId="0" animBg="1"/>
      <p:bldP spid="32" grpId="0"/>
      <p:bldP spid="34" grpId="0" animBg="1"/>
      <p:bldP spid="35" grpId="0"/>
      <p:bldP spid="36" grpId="0" animBg="1"/>
      <p:bldP spid="39" grpId="0" animBg="1"/>
      <p:bldP spid="38" grpId="0"/>
      <p:bldP spid="40" grpId="0"/>
      <p:bldP spid="41" grpId="0" animBg="1"/>
      <p:bldP spid="46" grpId="0"/>
      <p:bldP spid="47" grpId="0"/>
      <p:bldP spid="48" grpId="0" animBg="1"/>
      <p:bldP spid="49" grpId="0" animBg="1"/>
      <p:bldP spid="50" grpId="0" animBg="1"/>
      <p:bldP spid="51" grpId="0"/>
      <p:bldP spid="52" grpId="0"/>
      <p:bldP spid="53" grpId="0"/>
      <p:bldP spid="57" grpId="0" animBg="1"/>
      <p:bldP spid="56" grpId="0"/>
      <p:bldP spid="58" grpId="0" animBg="1"/>
    </p:bldLst>
  </p:timing>
</p:sld>
</file>

<file path=ppt/theme/theme1.xml><?xml version="1.0" encoding="utf-8"?>
<a:theme xmlns:a="http://schemas.openxmlformats.org/drawingml/2006/main" name="GTT Template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10.xml><?xml version="1.0" encoding="utf-8"?>
<a:theme xmlns:a="http://schemas.openxmlformats.org/drawingml/2006/main" name="Eicher_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11.xml><?xml version="1.0" encoding="utf-8"?>
<a:theme xmlns:a="http://schemas.openxmlformats.org/drawingml/2006/main" name="Black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_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Globe_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Bridge_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Volvo Trucks_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Front_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Renault Trucks_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8.xml><?xml version="1.0" encoding="utf-8"?>
<a:theme xmlns:a="http://schemas.openxmlformats.org/drawingml/2006/main" name="Mack Trucks_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9.xml><?xml version="1.0" encoding="utf-8"?>
<a:theme xmlns:a="http://schemas.openxmlformats.org/drawingml/2006/main" name="UD Trucks_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Violin Document" ma:contentTypeID="0x010100F5D22A0F54644B60B76DBD3C406B0C430069331BCF084041B0BC2714B20175F4F700E63FD17127DB9840AEAB4ACC6807F378" ma:contentTypeVersion="3" ma:contentTypeDescription="Content type for documents in Violin" ma:contentTypeScope="" ma:versionID="bc194c5de1aadc0bbedda58e2c773cf7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36a0cde48691517a28464ccf8879f93b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LinkDisplayText" minOccurs="0"/>
                <xsd:element ref="ns1:Description" minOccurs="0"/>
                <xsd:element ref="ns1:DocumentLanguage"/>
                <xsd:element ref="ns1:Classification"/>
                <xsd:element ref="ns1:ReferenceNumber" minOccurs="0"/>
                <xsd:element ref="ns1:PublishFrom"/>
                <xsd:element ref="ns1:PublishTo" minOccurs="0"/>
                <xsd:element ref="ns1:ValidFrom"/>
                <xsd:element ref="ns1:ValidTo" minOccurs="0"/>
                <xsd:element ref="ns1:AllowOverwriteProperties" minOccurs="0"/>
                <xsd:element ref="ns1:AttachedToPages" minOccurs="0"/>
                <xsd:element ref="ns1:TargetApplication" minOccurs="0"/>
                <xsd:element ref="ns1:Owner"/>
                <xsd:element ref="ns1:CWPID" minOccurs="0"/>
                <xsd:element ref="ns1:DocumentInformationTyp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LinkDisplayText" ma:index="8" nillable="true" ma:displayName="Link Display Text" ma:description="Text to display as link" ma:internalName="LinkDisplayText">
      <xsd:simpleType>
        <xsd:restriction base="dms:Text"/>
      </xsd:simpleType>
    </xsd:element>
    <xsd:element name="Description" ma:index="9" nillable="true" ma:displayName="Description" ma:description="Description" ma:internalName="Description">
      <xsd:simpleType>
        <xsd:restriction base="dms:Note"/>
      </xsd:simpleType>
    </xsd:element>
    <xsd:element name="DocumentLanguage" ma:index="10" ma:displayName="DocumentLanguage" ma:default="English" ma:description="Language of the document" ma:format="Dropdown" ma:internalName="DocumentLanguage">
      <xsd:simpleType>
        <xsd:restriction base="dms:Choice">
          <xsd:enumeration value="Arabic"/>
          <xsd:enumeration value="Chinese"/>
          <xsd:enumeration value="Danish"/>
          <xsd:enumeration value="Dutch"/>
          <xsd:enumeration value="English"/>
          <xsd:enumeration value="Farsi"/>
          <xsd:enumeration value="Finnish"/>
          <xsd:enumeration value="Flemish"/>
          <xsd:enumeration value="French"/>
          <xsd:enumeration value="German"/>
          <xsd:enumeration value="Italian"/>
          <xsd:enumeration value="Japanese"/>
          <xsd:enumeration value="Korean"/>
          <xsd:enumeration value="Norwegian"/>
          <xsd:enumeration value="Polish"/>
          <xsd:enumeration value="Portuguese"/>
          <xsd:enumeration value="Russian"/>
          <xsd:enumeration value="Spanish"/>
          <xsd:enumeration value="Swedish"/>
          <xsd:enumeration value="Thai"/>
          <xsd:enumeration value="Turkish"/>
        </xsd:restriction>
      </xsd:simpleType>
    </xsd:element>
    <xsd:element name="Classification" ma:index="11" ma:displayName="Classification" ma:default="Internal" ma:description="Classification of the document" ma:internalName="Classification">
      <xsd:simpleType>
        <xsd:restriction base="dms:Choice">
          <xsd:enumeration value="Internal"/>
          <xsd:enumeration value="Open"/>
        </xsd:restriction>
      </xsd:simpleType>
    </xsd:element>
    <xsd:element name="ReferenceNumber" ma:index="12" nillable="true" ma:displayName="ReferenceNumber" ma:description="Document reference number" ma:internalName="ReferenceNumber">
      <xsd:simpleType>
        <xsd:restriction base="dms:Text"/>
      </xsd:simpleType>
    </xsd:element>
    <xsd:element name="PublishFrom" ma:index="13" ma:displayName="PublishFrom" ma:default="[today]" ma:description="Date to begin publishing" ma:internalName="PublishFrom">
      <xsd:simpleType>
        <xsd:restriction base="dms:DateTime"/>
      </xsd:simpleType>
    </xsd:element>
    <xsd:element name="PublishTo" ma:index="14" nillable="true" ma:displayName="PublishTo" ma:description="Date to end publishing" ma:internalName="PublishTo">
      <xsd:simpleType>
        <xsd:restriction base="dms:DateTime"/>
      </xsd:simpleType>
    </xsd:element>
    <xsd:element name="ValidFrom" ma:index="15" ma:displayName="ValidFrom" ma:default="[today]" ma:description="Date after which the document is valid" ma:internalName="ValidFrom">
      <xsd:simpleType>
        <xsd:restriction base="dms:DateTime"/>
      </xsd:simpleType>
    </xsd:element>
    <xsd:element name="ValidTo" ma:index="16" nillable="true" ma:displayName="ValidTo" ma:description="Date until which the document is valid" ma:internalName="ValidTo">
      <xsd:simpleType>
        <xsd:restriction base="dms:DateTime"/>
      </xsd:simpleType>
    </xsd:element>
    <xsd:element name="AllowOverwriteProperties" ma:index="17" nillable="true" ma:displayName="AllowOverwriteProperties" ma:description="Replace previously saved properties with these new properties." ma:internalName="AllowOverwriteProperties">
      <xsd:simpleType>
        <xsd:restriction base="dms:Boolean"/>
      </xsd:simpleType>
    </xsd:element>
    <xsd:element name="AttachedToPages" ma:index="18" nillable="true" ma:displayName="AttachedToPages" ma:description="Pages to which the document is attached" ma:hidden="true" ma:internalName="AttachedToPages">
      <xsd:simpleType>
        <xsd:restriction base="dms:Unknown"/>
      </xsd:simpleType>
    </xsd:element>
    <xsd:element name="TargetApplication" ma:index="19" nillable="true" ma:displayName="Target Application" ma:description="Select if you wish to associate a document with a page in the application of choice" ma:internalName="TargetApplication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Intranet/Violin"/>
                    <xsd:enumeration value="Extended Intranet"/>
                    <xsd:enumeration value="Extranet"/>
                    <xsd:enumeration value="Internet/Public"/>
                  </xsd:restriction>
                </xsd:simpleType>
              </xsd:element>
            </xsd:sequence>
          </xsd:extension>
        </xsd:complexContent>
      </xsd:complexType>
    </xsd:element>
    <xsd:element name="Owner" ma:index="20" ma:displayName="Owner" ma:description="Owner of document" ma:internalName="Owner">
      <xsd:simpleType>
        <xsd:restriction base="dms:Text"/>
      </xsd:simpleType>
    </xsd:element>
    <xsd:element name="CWPID" ma:index="21" nillable="true" ma:displayName="CWPID" ma:description="Unique ID used by CWP to query. Please leave this field unmodified!" ma:internalName="CWPID">
      <xsd:simpleType>
        <xsd:restriction base="dms:Text"/>
      </xsd:simpleType>
    </xsd:element>
    <xsd:element name="DocumentInformationType" ma:index="22" nillable="true" ma:displayName="Document Information Type" ma:description="The information type of the document" ma:internalName="DocumentInformationType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pplications &amp; tools"/>
                    <xsd:enumeration value="Company presentations &amp; support materials"/>
                    <xsd:enumeration value="Events"/>
                    <xsd:enumeration value="Forms"/>
                    <xsd:enumeration value="Images, maps &amp; charts"/>
                    <xsd:enumeration value="Legal"/>
                    <xsd:enumeration value="Manuals &amp; Instructions"/>
                    <xsd:enumeration value="Minutes"/>
                    <xsd:enumeration value="News &amp; announcements"/>
                    <xsd:enumeration value="Other"/>
                    <xsd:enumeration value="Policies &amp; guidelines"/>
                    <xsd:enumeration value="Publications &amp; forums"/>
                    <xsd:enumeration value="Reports"/>
                    <xsd:enumeration value="Standards &amp; Patents"/>
                    <xsd:enumeration value="Templates"/>
                    <xsd:enumeration value="Training"/>
                    <xsd:enumeration value="Travel &amp; Expense"/>
                    <xsd:enumeration value="Video/audio"/>
                  </xsd:restriction>
                </xsd:simple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ReferenceNumber xmlns="http://schemas.microsoft.com/sharepoint/v3" xsi:nil="true"/>
    <PublishTo xmlns="http://schemas.microsoft.com/sharepoint/v3" xsi:nil="true"/>
    <ValidFrom xmlns="http://schemas.microsoft.com/sharepoint/v3">2013-03-19T04:59:00+00:00</ValidFrom>
    <Owner xmlns="http://schemas.microsoft.com/sharepoint/v3">PE Communications</Owner>
    <CWPID xmlns="http://schemas.microsoft.com/sharepoint/v3">6a7f2b5f-3c0c-464d-9a27-18345bd942fd</CWPID>
    <DocumentInformationType xmlns="http://schemas.microsoft.com/sharepoint/v3">
      <Value>Templates</Value>
      <ns1:Value xmlns:ns1="http://schemas.microsoft.com/sharepoint/v3">Applications &amp; tools</ns1:Value>
    </DocumentInformationType>
    <DocumentLanguage xmlns="http://schemas.microsoft.com/sharepoint/v3">English</DocumentLanguage>
    <LinkDisplayText xmlns="http://schemas.microsoft.com/sharepoint/v3" xsi:nil="true"/>
    <TargetApplication xmlns="http://schemas.microsoft.com/sharepoint/v3">
      <Value>Intranet/Violin</Value>
    </TargetApplication>
    <Classification xmlns="http://schemas.microsoft.com/sharepoint/v3">Internal</Classification>
    <AllowOverwriteProperties xmlns="http://schemas.microsoft.com/sharepoint/v3">false</AllowOverwriteProperties>
    <PublishFrom xmlns="http://schemas.microsoft.com/sharepoint/v3">2013-03-19T04:59:00+00:00</PublishFrom>
    <ValidTo xmlns="http://schemas.microsoft.com/sharepoint/v3" xsi:nil="true"/>
    <Description xmlns="http://schemas.microsoft.com/sharepoint/v3" xsi:nil="true"/>
    <AttachedToPag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42E0BF-5ABD-4EF0-9666-634BEFD982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9E8A1CDA-EB88-49D4-8FBE-722FCA8641D9}">
  <ds:schemaRefs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schemas.microsoft.com/sharepoint/v3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CE7ED44-7403-4E45-B741-0ED91E2B31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GTT Template</Template>
  <TotalTime>0</TotalTime>
  <Words>583</Words>
  <Application>Microsoft Office PowerPoint</Application>
  <PresentationFormat>On-screen Show (4:3)</PresentationFormat>
  <Paragraphs>132</Paragraphs>
  <Slides>11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GTT Template</vt:lpstr>
      <vt:lpstr>White_Volvo Group Trucks Technology</vt:lpstr>
      <vt:lpstr>Globe_Volvo Group Trucks Technology</vt:lpstr>
      <vt:lpstr>Bridge_Volvo Group Trucks Technology</vt:lpstr>
      <vt:lpstr>Volvo Trucks_Volvo Group Trucks Technology</vt:lpstr>
      <vt:lpstr>Front_Volvo Group Trucks Technology</vt:lpstr>
      <vt:lpstr>Renault Trucks_Volvo Group Trucks Technology</vt:lpstr>
      <vt:lpstr>Mack Trucks_Volvo Group Trucks Technology</vt:lpstr>
      <vt:lpstr>UD Trucks_Volvo Group Trucks Technology</vt:lpstr>
      <vt:lpstr>Eicher_Volvo Group Trucks Technology</vt:lpstr>
      <vt:lpstr>Black</vt:lpstr>
      <vt:lpstr>Presentation</vt:lpstr>
      <vt:lpstr>Pre study: Next Generation RDM/EFACTS/TEST MANAGER </vt:lpstr>
      <vt:lpstr>Background In short - Prestudy</vt:lpstr>
      <vt:lpstr>As-Is Package Simplified</vt:lpstr>
      <vt:lpstr>Principal approach</vt:lpstr>
      <vt:lpstr>Project Content Conceptual target</vt:lpstr>
      <vt:lpstr>Request Scope </vt:lpstr>
      <vt:lpstr>Appendix</vt:lpstr>
      <vt:lpstr>TCP Concept Test Collaboration Platform</vt:lpstr>
      <vt:lpstr>PowerPoint Presentation</vt:lpstr>
      <vt:lpstr>PVT Step 2 Required updates to support evolving PVT needs Jessica Erlandsson, Tim Jansson &amp; Arto Mattila  </vt:lpstr>
      <vt:lpstr>Test Manager Tool Why we need an updated solution Martin Svennungsson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2016-04-07T11:21:04Z</dcterms:created>
  <dcterms:modified xsi:type="dcterms:W3CDTF">2016-09-13T13:31:25Z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0x010100F5D22A0F54644B60B76DBD3C406B0C430069331BCF084041B0BC2714B20175F4F700E63FD17127DB9840AEAB4ACC6807F378</vt:lpwstr>
  </property>
</Properties>
</file>